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12192000" cy="6858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45"/>
  </p:normalViewPr>
  <p:slideViewPr>
    <p:cSldViewPr>
      <p:cViewPr varScale="1">
        <p:scale>
          <a:sx n="70" d="100"/>
          <a:sy n="70" d="100"/>
        </p:scale>
        <p:origin x="714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200"/>
              </a:lnSpc>
            </a:pPr>
            <a:r>
              <a:rPr spc="-75" dirty="0"/>
              <a:t>lmssupport.bilgi.edu.tr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200"/>
              </a:lnSpc>
            </a:pPr>
            <a:r>
              <a:rPr spc="-85" dirty="0"/>
              <a:t>uzem.bilgi.edu.tr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200"/>
              </a:lnSpc>
            </a:pPr>
            <a:r>
              <a:rPr spc="-75" dirty="0"/>
              <a:t>lmssupport.bilgi.edu.tr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200"/>
              </a:lnSpc>
            </a:pPr>
            <a:r>
              <a:rPr spc="-85" dirty="0"/>
              <a:t>uzem.bilgi.edu.tr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200"/>
              </a:lnSpc>
            </a:pPr>
            <a:r>
              <a:rPr spc="-75" dirty="0"/>
              <a:t>lmssupport.bilgi.edu.tr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200"/>
              </a:lnSpc>
            </a:pPr>
            <a:r>
              <a:rPr spc="-85" dirty="0"/>
              <a:t>uzem.bilgi.edu.tr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200"/>
              </a:lnSpc>
            </a:pPr>
            <a:r>
              <a:rPr spc="-75" dirty="0"/>
              <a:t>lmssupport.bilgi.edu.tr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200"/>
              </a:lnSpc>
            </a:pPr>
            <a:r>
              <a:rPr spc="-85" dirty="0"/>
              <a:t>uzem.bilgi.edu.tr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200"/>
              </a:lnSpc>
            </a:pPr>
            <a:r>
              <a:rPr spc="-75" dirty="0"/>
              <a:t>lmssupport.bilgi.edu.tr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200"/>
              </a:lnSpc>
            </a:pPr>
            <a:r>
              <a:rPr spc="-85" dirty="0"/>
              <a:t>uzem.bilgi.edu.tr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879348" y="470916"/>
            <a:ext cx="142240" cy="139065"/>
          </a:xfrm>
          <a:custGeom>
            <a:avLst/>
            <a:gdLst/>
            <a:ahLst/>
            <a:cxnLst/>
            <a:rect l="l" t="t" r="r" b="b"/>
            <a:pathLst>
              <a:path w="142240" h="139065">
                <a:moveTo>
                  <a:pt x="70865" y="0"/>
                </a:moveTo>
                <a:lnTo>
                  <a:pt x="43281" y="5435"/>
                </a:lnTo>
                <a:lnTo>
                  <a:pt x="20751" y="20294"/>
                </a:lnTo>
                <a:lnTo>
                  <a:pt x="5562" y="42329"/>
                </a:lnTo>
                <a:lnTo>
                  <a:pt x="0" y="69342"/>
                </a:lnTo>
                <a:lnTo>
                  <a:pt x="5562" y="96354"/>
                </a:lnTo>
                <a:lnTo>
                  <a:pt x="20751" y="118389"/>
                </a:lnTo>
                <a:lnTo>
                  <a:pt x="43281" y="133248"/>
                </a:lnTo>
                <a:lnTo>
                  <a:pt x="70865" y="138684"/>
                </a:lnTo>
                <a:lnTo>
                  <a:pt x="98450" y="133248"/>
                </a:lnTo>
                <a:lnTo>
                  <a:pt x="120980" y="118389"/>
                </a:lnTo>
                <a:lnTo>
                  <a:pt x="136156" y="96354"/>
                </a:lnTo>
                <a:lnTo>
                  <a:pt x="141731" y="69342"/>
                </a:lnTo>
                <a:lnTo>
                  <a:pt x="136156" y="42329"/>
                </a:lnTo>
                <a:lnTo>
                  <a:pt x="120980" y="20294"/>
                </a:lnTo>
                <a:lnTo>
                  <a:pt x="98450" y="5435"/>
                </a:lnTo>
                <a:lnTo>
                  <a:pt x="70865" y="0"/>
                </a:lnTo>
                <a:close/>
              </a:path>
            </a:pathLst>
          </a:custGeom>
          <a:solidFill>
            <a:srgbClr val="CECE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20852" y="470916"/>
            <a:ext cx="140335" cy="139065"/>
          </a:xfrm>
          <a:custGeom>
            <a:avLst/>
            <a:gdLst/>
            <a:ahLst/>
            <a:cxnLst/>
            <a:rect l="l" t="t" r="r" b="b"/>
            <a:pathLst>
              <a:path w="140334" h="139065">
                <a:moveTo>
                  <a:pt x="70103" y="0"/>
                </a:moveTo>
                <a:lnTo>
                  <a:pt x="42811" y="5435"/>
                </a:lnTo>
                <a:lnTo>
                  <a:pt x="20535" y="20294"/>
                </a:lnTo>
                <a:lnTo>
                  <a:pt x="5511" y="42329"/>
                </a:lnTo>
                <a:lnTo>
                  <a:pt x="0" y="69342"/>
                </a:lnTo>
                <a:lnTo>
                  <a:pt x="5511" y="96354"/>
                </a:lnTo>
                <a:lnTo>
                  <a:pt x="20535" y="118389"/>
                </a:lnTo>
                <a:lnTo>
                  <a:pt x="42811" y="133248"/>
                </a:lnTo>
                <a:lnTo>
                  <a:pt x="70103" y="138684"/>
                </a:lnTo>
                <a:lnTo>
                  <a:pt x="97396" y="133248"/>
                </a:lnTo>
                <a:lnTo>
                  <a:pt x="119672" y="118389"/>
                </a:lnTo>
                <a:lnTo>
                  <a:pt x="134696" y="96354"/>
                </a:lnTo>
                <a:lnTo>
                  <a:pt x="140207" y="69342"/>
                </a:lnTo>
                <a:lnTo>
                  <a:pt x="134696" y="42329"/>
                </a:lnTo>
                <a:lnTo>
                  <a:pt x="119672" y="20294"/>
                </a:lnTo>
                <a:lnTo>
                  <a:pt x="97396" y="5435"/>
                </a:lnTo>
                <a:lnTo>
                  <a:pt x="70103" y="0"/>
                </a:lnTo>
                <a:close/>
              </a:path>
            </a:pathLst>
          </a:custGeom>
          <a:solidFill>
            <a:srgbClr val="CF2C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560830" y="470916"/>
            <a:ext cx="142240" cy="139065"/>
          </a:xfrm>
          <a:custGeom>
            <a:avLst/>
            <a:gdLst/>
            <a:ahLst/>
            <a:cxnLst/>
            <a:rect l="l" t="t" r="r" b="b"/>
            <a:pathLst>
              <a:path w="142240" h="139065">
                <a:moveTo>
                  <a:pt x="70865" y="0"/>
                </a:moveTo>
                <a:lnTo>
                  <a:pt x="43281" y="5435"/>
                </a:lnTo>
                <a:lnTo>
                  <a:pt x="20751" y="20294"/>
                </a:lnTo>
                <a:lnTo>
                  <a:pt x="5562" y="42329"/>
                </a:lnTo>
                <a:lnTo>
                  <a:pt x="0" y="69342"/>
                </a:lnTo>
                <a:lnTo>
                  <a:pt x="5562" y="96354"/>
                </a:lnTo>
                <a:lnTo>
                  <a:pt x="20751" y="118389"/>
                </a:lnTo>
                <a:lnTo>
                  <a:pt x="43281" y="133248"/>
                </a:lnTo>
                <a:lnTo>
                  <a:pt x="70865" y="138684"/>
                </a:lnTo>
                <a:lnTo>
                  <a:pt x="98450" y="133248"/>
                </a:lnTo>
                <a:lnTo>
                  <a:pt x="120980" y="118389"/>
                </a:lnTo>
                <a:lnTo>
                  <a:pt x="136156" y="96354"/>
                </a:lnTo>
                <a:lnTo>
                  <a:pt x="141731" y="69342"/>
                </a:lnTo>
                <a:lnTo>
                  <a:pt x="136156" y="42329"/>
                </a:lnTo>
                <a:lnTo>
                  <a:pt x="120980" y="20294"/>
                </a:lnTo>
                <a:lnTo>
                  <a:pt x="98450" y="5435"/>
                </a:lnTo>
                <a:lnTo>
                  <a:pt x="70865" y="0"/>
                </a:lnTo>
                <a:close/>
              </a:path>
            </a:pathLst>
          </a:custGeom>
          <a:solidFill>
            <a:srgbClr val="CECE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402336" y="470916"/>
            <a:ext cx="142240" cy="139065"/>
          </a:xfrm>
          <a:custGeom>
            <a:avLst/>
            <a:gdLst/>
            <a:ahLst/>
            <a:cxnLst/>
            <a:rect l="l" t="t" r="r" b="b"/>
            <a:pathLst>
              <a:path w="142240" h="139065">
                <a:moveTo>
                  <a:pt x="70865" y="0"/>
                </a:moveTo>
                <a:lnTo>
                  <a:pt x="43281" y="5435"/>
                </a:lnTo>
                <a:lnTo>
                  <a:pt x="20751" y="20294"/>
                </a:lnTo>
                <a:lnTo>
                  <a:pt x="5562" y="42329"/>
                </a:lnTo>
                <a:lnTo>
                  <a:pt x="0" y="69342"/>
                </a:lnTo>
                <a:lnTo>
                  <a:pt x="5562" y="96354"/>
                </a:lnTo>
                <a:lnTo>
                  <a:pt x="20751" y="118389"/>
                </a:lnTo>
                <a:lnTo>
                  <a:pt x="43281" y="133248"/>
                </a:lnTo>
                <a:lnTo>
                  <a:pt x="70865" y="138684"/>
                </a:lnTo>
                <a:lnTo>
                  <a:pt x="98450" y="133248"/>
                </a:lnTo>
                <a:lnTo>
                  <a:pt x="120980" y="118389"/>
                </a:lnTo>
                <a:lnTo>
                  <a:pt x="136169" y="96354"/>
                </a:lnTo>
                <a:lnTo>
                  <a:pt x="141731" y="69342"/>
                </a:lnTo>
                <a:lnTo>
                  <a:pt x="136169" y="42329"/>
                </a:lnTo>
                <a:lnTo>
                  <a:pt x="120980" y="20294"/>
                </a:lnTo>
                <a:lnTo>
                  <a:pt x="98450" y="5435"/>
                </a:lnTo>
                <a:lnTo>
                  <a:pt x="70865" y="0"/>
                </a:lnTo>
                <a:close/>
              </a:path>
            </a:pathLst>
          </a:custGeom>
          <a:solidFill>
            <a:srgbClr val="CF2C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243840" y="470916"/>
            <a:ext cx="142240" cy="139065"/>
          </a:xfrm>
          <a:custGeom>
            <a:avLst/>
            <a:gdLst/>
            <a:ahLst/>
            <a:cxnLst/>
            <a:rect l="l" t="t" r="r" b="b"/>
            <a:pathLst>
              <a:path w="142240" h="139065">
                <a:moveTo>
                  <a:pt x="70865" y="0"/>
                </a:moveTo>
                <a:lnTo>
                  <a:pt x="43281" y="5435"/>
                </a:lnTo>
                <a:lnTo>
                  <a:pt x="20751" y="20294"/>
                </a:lnTo>
                <a:lnTo>
                  <a:pt x="5562" y="42329"/>
                </a:lnTo>
                <a:lnTo>
                  <a:pt x="0" y="69342"/>
                </a:lnTo>
                <a:lnTo>
                  <a:pt x="5562" y="96354"/>
                </a:lnTo>
                <a:lnTo>
                  <a:pt x="20751" y="118389"/>
                </a:lnTo>
                <a:lnTo>
                  <a:pt x="43281" y="133248"/>
                </a:lnTo>
                <a:lnTo>
                  <a:pt x="70865" y="138684"/>
                </a:lnTo>
                <a:lnTo>
                  <a:pt x="98450" y="133248"/>
                </a:lnTo>
                <a:lnTo>
                  <a:pt x="120980" y="118389"/>
                </a:lnTo>
                <a:lnTo>
                  <a:pt x="136156" y="96354"/>
                </a:lnTo>
                <a:lnTo>
                  <a:pt x="141731" y="69342"/>
                </a:lnTo>
                <a:lnTo>
                  <a:pt x="136156" y="42329"/>
                </a:lnTo>
                <a:lnTo>
                  <a:pt x="120980" y="20294"/>
                </a:lnTo>
                <a:lnTo>
                  <a:pt x="98450" y="5435"/>
                </a:lnTo>
                <a:lnTo>
                  <a:pt x="70865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0" y="6760463"/>
            <a:ext cx="12192000" cy="9753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0" y="6067044"/>
            <a:ext cx="12192000" cy="791210"/>
          </a:xfrm>
          <a:custGeom>
            <a:avLst/>
            <a:gdLst/>
            <a:ahLst/>
            <a:cxnLst/>
            <a:rect l="l" t="t" r="r" b="b"/>
            <a:pathLst>
              <a:path w="12192000" h="791209">
                <a:moveTo>
                  <a:pt x="12192000" y="0"/>
                </a:moveTo>
                <a:lnTo>
                  <a:pt x="0" y="0"/>
                </a:lnTo>
                <a:lnTo>
                  <a:pt x="0" y="790955"/>
                </a:lnTo>
                <a:lnTo>
                  <a:pt x="12192000" y="790955"/>
                </a:lnTo>
                <a:lnTo>
                  <a:pt x="12192000" y="0"/>
                </a:lnTo>
                <a:close/>
              </a:path>
            </a:pathLst>
          </a:custGeom>
          <a:solidFill>
            <a:srgbClr val="CF2C42">
              <a:alpha val="748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1391900" y="6117336"/>
            <a:ext cx="635506" cy="62331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9236964" y="6158484"/>
            <a:ext cx="273050" cy="242570"/>
          </a:xfrm>
          <a:custGeom>
            <a:avLst/>
            <a:gdLst/>
            <a:ahLst/>
            <a:cxnLst/>
            <a:rect l="l" t="t" r="r" b="b"/>
            <a:pathLst>
              <a:path w="273050" h="242570">
                <a:moveTo>
                  <a:pt x="260603" y="0"/>
                </a:moveTo>
                <a:lnTo>
                  <a:pt x="12318" y="0"/>
                </a:lnTo>
                <a:lnTo>
                  <a:pt x="8381" y="1803"/>
                </a:lnTo>
                <a:lnTo>
                  <a:pt x="1650" y="8953"/>
                </a:lnTo>
                <a:lnTo>
                  <a:pt x="12" y="13169"/>
                </a:lnTo>
                <a:lnTo>
                  <a:pt x="0" y="229133"/>
                </a:lnTo>
                <a:lnTo>
                  <a:pt x="1650" y="233387"/>
                </a:lnTo>
                <a:lnTo>
                  <a:pt x="8381" y="240499"/>
                </a:lnTo>
                <a:lnTo>
                  <a:pt x="12318" y="242303"/>
                </a:lnTo>
                <a:lnTo>
                  <a:pt x="260603" y="242303"/>
                </a:lnTo>
                <a:lnTo>
                  <a:pt x="264540" y="240499"/>
                </a:lnTo>
                <a:lnTo>
                  <a:pt x="271144" y="233337"/>
                </a:lnTo>
                <a:lnTo>
                  <a:pt x="272783" y="229133"/>
                </a:lnTo>
                <a:lnTo>
                  <a:pt x="272795" y="217957"/>
                </a:lnTo>
                <a:lnTo>
                  <a:pt x="22732" y="217957"/>
                </a:lnTo>
                <a:lnTo>
                  <a:pt x="22732" y="83591"/>
                </a:lnTo>
                <a:lnTo>
                  <a:pt x="58889" y="83591"/>
                </a:lnTo>
                <a:lnTo>
                  <a:pt x="42036" y="70015"/>
                </a:lnTo>
                <a:lnTo>
                  <a:pt x="39496" y="67576"/>
                </a:lnTo>
                <a:lnTo>
                  <a:pt x="22732" y="37744"/>
                </a:lnTo>
                <a:lnTo>
                  <a:pt x="22732" y="24244"/>
                </a:lnTo>
                <a:lnTo>
                  <a:pt x="272795" y="24244"/>
                </a:lnTo>
                <a:lnTo>
                  <a:pt x="272795" y="13169"/>
                </a:lnTo>
                <a:lnTo>
                  <a:pt x="271144" y="8915"/>
                </a:lnTo>
                <a:lnTo>
                  <a:pt x="264540" y="1803"/>
                </a:lnTo>
                <a:lnTo>
                  <a:pt x="2606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9259696" y="6182728"/>
            <a:ext cx="250062" cy="193713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5364479" y="6161011"/>
            <a:ext cx="248412" cy="24130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1790573" y="6134100"/>
            <a:ext cx="254736" cy="240779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115823" y="390145"/>
            <a:ext cx="1136902" cy="243838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208788" y="128015"/>
            <a:ext cx="1687068" cy="417575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452620" y="6443977"/>
            <a:ext cx="2180590" cy="295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200"/>
              </a:lnSpc>
            </a:pPr>
            <a:r>
              <a:rPr spc="-75" dirty="0"/>
              <a:t>lmssupport.bilgi.edu.tr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95246" y="6456169"/>
            <a:ext cx="1626870" cy="295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200"/>
              </a:lnSpc>
            </a:pPr>
            <a:r>
              <a:rPr spc="-85" dirty="0"/>
              <a:t>uzem.bilgi.edu.tr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9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43840" y="470916"/>
            <a:ext cx="777240" cy="139065"/>
            <a:chOff x="243840" y="470916"/>
            <a:chExt cx="777240" cy="139065"/>
          </a:xfrm>
        </p:grpSpPr>
        <p:sp>
          <p:nvSpPr>
            <p:cNvPr id="3" name="object 3"/>
            <p:cNvSpPr/>
            <p:nvPr/>
          </p:nvSpPr>
          <p:spPr>
            <a:xfrm>
              <a:off x="879348" y="470916"/>
              <a:ext cx="142240" cy="139065"/>
            </a:xfrm>
            <a:custGeom>
              <a:avLst/>
              <a:gdLst/>
              <a:ahLst/>
              <a:cxnLst/>
              <a:rect l="l" t="t" r="r" b="b"/>
              <a:pathLst>
                <a:path w="142240" h="139065">
                  <a:moveTo>
                    <a:pt x="70865" y="0"/>
                  </a:moveTo>
                  <a:lnTo>
                    <a:pt x="43281" y="5435"/>
                  </a:lnTo>
                  <a:lnTo>
                    <a:pt x="20751" y="20294"/>
                  </a:lnTo>
                  <a:lnTo>
                    <a:pt x="5562" y="42329"/>
                  </a:lnTo>
                  <a:lnTo>
                    <a:pt x="0" y="69342"/>
                  </a:lnTo>
                  <a:lnTo>
                    <a:pt x="5562" y="96354"/>
                  </a:lnTo>
                  <a:lnTo>
                    <a:pt x="20751" y="118389"/>
                  </a:lnTo>
                  <a:lnTo>
                    <a:pt x="43281" y="133248"/>
                  </a:lnTo>
                  <a:lnTo>
                    <a:pt x="70865" y="138684"/>
                  </a:lnTo>
                  <a:lnTo>
                    <a:pt x="98450" y="133248"/>
                  </a:lnTo>
                  <a:lnTo>
                    <a:pt x="120980" y="118389"/>
                  </a:lnTo>
                  <a:lnTo>
                    <a:pt x="136156" y="96354"/>
                  </a:lnTo>
                  <a:lnTo>
                    <a:pt x="141731" y="69342"/>
                  </a:lnTo>
                  <a:lnTo>
                    <a:pt x="136156" y="42329"/>
                  </a:lnTo>
                  <a:lnTo>
                    <a:pt x="120980" y="20294"/>
                  </a:lnTo>
                  <a:lnTo>
                    <a:pt x="98450" y="5435"/>
                  </a:lnTo>
                  <a:lnTo>
                    <a:pt x="70865" y="0"/>
                  </a:lnTo>
                  <a:close/>
                </a:path>
              </a:pathLst>
            </a:custGeom>
            <a:solidFill>
              <a:srgbClr val="CECE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20852" y="470916"/>
              <a:ext cx="140335" cy="139065"/>
            </a:xfrm>
            <a:custGeom>
              <a:avLst/>
              <a:gdLst/>
              <a:ahLst/>
              <a:cxnLst/>
              <a:rect l="l" t="t" r="r" b="b"/>
              <a:pathLst>
                <a:path w="140334" h="139065">
                  <a:moveTo>
                    <a:pt x="70103" y="0"/>
                  </a:moveTo>
                  <a:lnTo>
                    <a:pt x="42811" y="5435"/>
                  </a:lnTo>
                  <a:lnTo>
                    <a:pt x="20535" y="20294"/>
                  </a:lnTo>
                  <a:lnTo>
                    <a:pt x="5511" y="42329"/>
                  </a:lnTo>
                  <a:lnTo>
                    <a:pt x="0" y="69342"/>
                  </a:lnTo>
                  <a:lnTo>
                    <a:pt x="5511" y="96354"/>
                  </a:lnTo>
                  <a:lnTo>
                    <a:pt x="20535" y="118389"/>
                  </a:lnTo>
                  <a:lnTo>
                    <a:pt x="42811" y="133248"/>
                  </a:lnTo>
                  <a:lnTo>
                    <a:pt x="70103" y="138684"/>
                  </a:lnTo>
                  <a:lnTo>
                    <a:pt x="97396" y="133248"/>
                  </a:lnTo>
                  <a:lnTo>
                    <a:pt x="119672" y="118389"/>
                  </a:lnTo>
                  <a:lnTo>
                    <a:pt x="134696" y="96354"/>
                  </a:lnTo>
                  <a:lnTo>
                    <a:pt x="140207" y="69342"/>
                  </a:lnTo>
                  <a:lnTo>
                    <a:pt x="134696" y="42329"/>
                  </a:lnTo>
                  <a:lnTo>
                    <a:pt x="119672" y="20294"/>
                  </a:lnTo>
                  <a:lnTo>
                    <a:pt x="97396" y="5435"/>
                  </a:lnTo>
                  <a:lnTo>
                    <a:pt x="70103" y="0"/>
                  </a:lnTo>
                  <a:close/>
                </a:path>
              </a:pathLst>
            </a:custGeom>
            <a:solidFill>
              <a:srgbClr val="CF2C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60830" y="470916"/>
              <a:ext cx="142240" cy="139065"/>
            </a:xfrm>
            <a:custGeom>
              <a:avLst/>
              <a:gdLst/>
              <a:ahLst/>
              <a:cxnLst/>
              <a:rect l="l" t="t" r="r" b="b"/>
              <a:pathLst>
                <a:path w="142240" h="139065">
                  <a:moveTo>
                    <a:pt x="70865" y="0"/>
                  </a:moveTo>
                  <a:lnTo>
                    <a:pt x="43281" y="5435"/>
                  </a:lnTo>
                  <a:lnTo>
                    <a:pt x="20751" y="20294"/>
                  </a:lnTo>
                  <a:lnTo>
                    <a:pt x="5562" y="42329"/>
                  </a:lnTo>
                  <a:lnTo>
                    <a:pt x="0" y="69342"/>
                  </a:lnTo>
                  <a:lnTo>
                    <a:pt x="5562" y="96354"/>
                  </a:lnTo>
                  <a:lnTo>
                    <a:pt x="20751" y="118389"/>
                  </a:lnTo>
                  <a:lnTo>
                    <a:pt x="43281" y="133248"/>
                  </a:lnTo>
                  <a:lnTo>
                    <a:pt x="70865" y="138684"/>
                  </a:lnTo>
                  <a:lnTo>
                    <a:pt x="98450" y="133248"/>
                  </a:lnTo>
                  <a:lnTo>
                    <a:pt x="120980" y="118389"/>
                  </a:lnTo>
                  <a:lnTo>
                    <a:pt x="136156" y="96354"/>
                  </a:lnTo>
                  <a:lnTo>
                    <a:pt x="141731" y="69342"/>
                  </a:lnTo>
                  <a:lnTo>
                    <a:pt x="136156" y="42329"/>
                  </a:lnTo>
                  <a:lnTo>
                    <a:pt x="120980" y="20294"/>
                  </a:lnTo>
                  <a:lnTo>
                    <a:pt x="98450" y="5435"/>
                  </a:lnTo>
                  <a:lnTo>
                    <a:pt x="70865" y="0"/>
                  </a:lnTo>
                  <a:close/>
                </a:path>
              </a:pathLst>
            </a:custGeom>
            <a:solidFill>
              <a:srgbClr val="CECE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02336" y="470916"/>
              <a:ext cx="142240" cy="139065"/>
            </a:xfrm>
            <a:custGeom>
              <a:avLst/>
              <a:gdLst/>
              <a:ahLst/>
              <a:cxnLst/>
              <a:rect l="l" t="t" r="r" b="b"/>
              <a:pathLst>
                <a:path w="142240" h="139065">
                  <a:moveTo>
                    <a:pt x="70865" y="0"/>
                  </a:moveTo>
                  <a:lnTo>
                    <a:pt x="43281" y="5435"/>
                  </a:lnTo>
                  <a:lnTo>
                    <a:pt x="20751" y="20294"/>
                  </a:lnTo>
                  <a:lnTo>
                    <a:pt x="5562" y="42329"/>
                  </a:lnTo>
                  <a:lnTo>
                    <a:pt x="0" y="69342"/>
                  </a:lnTo>
                  <a:lnTo>
                    <a:pt x="5562" y="96354"/>
                  </a:lnTo>
                  <a:lnTo>
                    <a:pt x="20751" y="118389"/>
                  </a:lnTo>
                  <a:lnTo>
                    <a:pt x="43281" y="133248"/>
                  </a:lnTo>
                  <a:lnTo>
                    <a:pt x="70865" y="138684"/>
                  </a:lnTo>
                  <a:lnTo>
                    <a:pt x="98450" y="133248"/>
                  </a:lnTo>
                  <a:lnTo>
                    <a:pt x="120980" y="118389"/>
                  </a:lnTo>
                  <a:lnTo>
                    <a:pt x="136169" y="96354"/>
                  </a:lnTo>
                  <a:lnTo>
                    <a:pt x="141731" y="69342"/>
                  </a:lnTo>
                  <a:lnTo>
                    <a:pt x="136169" y="42329"/>
                  </a:lnTo>
                  <a:lnTo>
                    <a:pt x="120980" y="20294"/>
                  </a:lnTo>
                  <a:lnTo>
                    <a:pt x="98450" y="5435"/>
                  </a:lnTo>
                  <a:lnTo>
                    <a:pt x="70865" y="0"/>
                  </a:lnTo>
                  <a:close/>
                </a:path>
              </a:pathLst>
            </a:custGeom>
            <a:solidFill>
              <a:srgbClr val="CF2C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43840" y="470916"/>
              <a:ext cx="142240" cy="139065"/>
            </a:xfrm>
            <a:custGeom>
              <a:avLst/>
              <a:gdLst/>
              <a:ahLst/>
              <a:cxnLst/>
              <a:rect l="l" t="t" r="r" b="b"/>
              <a:pathLst>
                <a:path w="142240" h="139065">
                  <a:moveTo>
                    <a:pt x="70865" y="0"/>
                  </a:moveTo>
                  <a:lnTo>
                    <a:pt x="43281" y="5435"/>
                  </a:lnTo>
                  <a:lnTo>
                    <a:pt x="20751" y="20294"/>
                  </a:lnTo>
                  <a:lnTo>
                    <a:pt x="5562" y="42329"/>
                  </a:lnTo>
                  <a:lnTo>
                    <a:pt x="0" y="69342"/>
                  </a:lnTo>
                  <a:lnTo>
                    <a:pt x="5562" y="96354"/>
                  </a:lnTo>
                  <a:lnTo>
                    <a:pt x="20751" y="118389"/>
                  </a:lnTo>
                  <a:lnTo>
                    <a:pt x="43281" y="133248"/>
                  </a:lnTo>
                  <a:lnTo>
                    <a:pt x="70865" y="138684"/>
                  </a:lnTo>
                  <a:lnTo>
                    <a:pt x="98450" y="133248"/>
                  </a:lnTo>
                  <a:lnTo>
                    <a:pt x="120980" y="118389"/>
                  </a:lnTo>
                  <a:lnTo>
                    <a:pt x="136156" y="96354"/>
                  </a:lnTo>
                  <a:lnTo>
                    <a:pt x="141731" y="69342"/>
                  </a:lnTo>
                  <a:lnTo>
                    <a:pt x="136156" y="42329"/>
                  </a:lnTo>
                  <a:lnTo>
                    <a:pt x="120980" y="20294"/>
                  </a:lnTo>
                  <a:lnTo>
                    <a:pt x="98450" y="5435"/>
                  </a:lnTo>
                  <a:lnTo>
                    <a:pt x="70865" y="0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0" y="6067044"/>
            <a:ext cx="12192000" cy="791210"/>
            <a:chOff x="0" y="6067044"/>
            <a:chExt cx="12192000" cy="791210"/>
          </a:xfrm>
        </p:grpSpPr>
        <p:sp>
          <p:nvSpPr>
            <p:cNvPr id="9" name="object 9"/>
            <p:cNvSpPr/>
            <p:nvPr/>
          </p:nvSpPr>
          <p:spPr>
            <a:xfrm>
              <a:off x="0" y="6760463"/>
              <a:ext cx="12192000" cy="9753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0" y="6067044"/>
              <a:ext cx="12192000" cy="791210"/>
            </a:xfrm>
            <a:custGeom>
              <a:avLst/>
              <a:gdLst/>
              <a:ahLst/>
              <a:cxnLst/>
              <a:rect l="l" t="t" r="r" b="b"/>
              <a:pathLst>
                <a:path w="12192000" h="791209">
                  <a:moveTo>
                    <a:pt x="12192000" y="0"/>
                  </a:moveTo>
                  <a:lnTo>
                    <a:pt x="0" y="0"/>
                  </a:lnTo>
                  <a:lnTo>
                    <a:pt x="0" y="790955"/>
                  </a:lnTo>
                  <a:lnTo>
                    <a:pt x="12192000" y="790955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CF2C42">
                <a:alpha val="748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1391900" y="6117336"/>
              <a:ext cx="635506" cy="62331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9236964" y="6158484"/>
              <a:ext cx="273050" cy="242570"/>
            </a:xfrm>
            <a:custGeom>
              <a:avLst/>
              <a:gdLst/>
              <a:ahLst/>
              <a:cxnLst/>
              <a:rect l="l" t="t" r="r" b="b"/>
              <a:pathLst>
                <a:path w="273050" h="242570">
                  <a:moveTo>
                    <a:pt x="260603" y="0"/>
                  </a:moveTo>
                  <a:lnTo>
                    <a:pt x="12318" y="0"/>
                  </a:lnTo>
                  <a:lnTo>
                    <a:pt x="8381" y="1803"/>
                  </a:lnTo>
                  <a:lnTo>
                    <a:pt x="1650" y="8953"/>
                  </a:lnTo>
                  <a:lnTo>
                    <a:pt x="12" y="13169"/>
                  </a:lnTo>
                  <a:lnTo>
                    <a:pt x="0" y="229133"/>
                  </a:lnTo>
                  <a:lnTo>
                    <a:pt x="1650" y="233387"/>
                  </a:lnTo>
                  <a:lnTo>
                    <a:pt x="8381" y="240499"/>
                  </a:lnTo>
                  <a:lnTo>
                    <a:pt x="12318" y="242303"/>
                  </a:lnTo>
                  <a:lnTo>
                    <a:pt x="260603" y="242303"/>
                  </a:lnTo>
                  <a:lnTo>
                    <a:pt x="264540" y="240499"/>
                  </a:lnTo>
                  <a:lnTo>
                    <a:pt x="271144" y="233337"/>
                  </a:lnTo>
                  <a:lnTo>
                    <a:pt x="272783" y="229133"/>
                  </a:lnTo>
                  <a:lnTo>
                    <a:pt x="272795" y="217957"/>
                  </a:lnTo>
                  <a:lnTo>
                    <a:pt x="22732" y="217957"/>
                  </a:lnTo>
                  <a:lnTo>
                    <a:pt x="22732" y="83591"/>
                  </a:lnTo>
                  <a:lnTo>
                    <a:pt x="58889" y="83591"/>
                  </a:lnTo>
                  <a:lnTo>
                    <a:pt x="42036" y="70015"/>
                  </a:lnTo>
                  <a:lnTo>
                    <a:pt x="39496" y="67576"/>
                  </a:lnTo>
                  <a:lnTo>
                    <a:pt x="22732" y="37744"/>
                  </a:lnTo>
                  <a:lnTo>
                    <a:pt x="22732" y="24244"/>
                  </a:lnTo>
                  <a:lnTo>
                    <a:pt x="272795" y="24244"/>
                  </a:lnTo>
                  <a:lnTo>
                    <a:pt x="272795" y="13169"/>
                  </a:lnTo>
                  <a:lnTo>
                    <a:pt x="271144" y="8915"/>
                  </a:lnTo>
                  <a:lnTo>
                    <a:pt x="264540" y="1803"/>
                  </a:lnTo>
                  <a:lnTo>
                    <a:pt x="26060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9259696" y="6182728"/>
              <a:ext cx="250062" cy="193713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5364479" y="6161011"/>
              <a:ext cx="248412" cy="241300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790573" y="6134100"/>
              <a:ext cx="254736" cy="240779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115823" y="128015"/>
            <a:ext cx="1780539" cy="506095"/>
            <a:chOff x="115823" y="128015"/>
            <a:chExt cx="1780539" cy="506095"/>
          </a:xfrm>
        </p:grpSpPr>
        <p:sp>
          <p:nvSpPr>
            <p:cNvPr id="17" name="object 17"/>
            <p:cNvSpPr/>
            <p:nvPr/>
          </p:nvSpPr>
          <p:spPr>
            <a:xfrm>
              <a:off x="115823" y="390145"/>
              <a:ext cx="1136902" cy="243838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08788" y="128015"/>
              <a:ext cx="1687068" cy="417575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7444257" y="2484107"/>
            <a:ext cx="3585413" cy="17620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600" dirty="0">
                <a:latin typeface="Trebuchet MS" panose="020B0603020202020204" pitchFamily="34" charset="0"/>
                <a:cs typeface="Times New Roman"/>
              </a:rPr>
              <a:t>Dear Students,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US" sz="1600" dirty="0">
              <a:latin typeface="Trebuchet MS" panose="020B0603020202020204" pitchFamily="34" charset="0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600" dirty="0">
                <a:latin typeface="Trebuchet MS" panose="020B0603020202020204" pitchFamily="34" charset="0"/>
                <a:cs typeface="Times New Roman"/>
              </a:rPr>
              <a:t>Before your 2020-2021 Spring Semester synchronous Final exams, you must sign in to the Zoom application with your student email having @bilgiedu.net extension.</a:t>
            </a:r>
            <a:endParaRPr sz="1600" dirty="0">
              <a:latin typeface="Trebuchet MS" panose="020B0603020202020204" pitchFamily="34" charset="0"/>
              <a:cs typeface="Times New Roman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599325" y="1395437"/>
            <a:ext cx="5537200" cy="3667760"/>
            <a:chOff x="599325" y="1395437"/>
            <a:chExt cx="5537200" cy="3667760"/>
          </a:xfrm>
        </p:grpSpPr>
        <p:sp>
          <p:nvSpPr>
            <p:cNvPr id="21" name="object 21"/>
            <p:cNvSpPr/>
            <p:nvPr/>
          </p:nvSpPr>
          <p:spPr>
            <a:xfrm>
              <a:off x="599325" y="1395437"/>
              <a:ext cx="5537022" cy="3667493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010615" y="2878772"/>
              <a:ext cx="1532255" cy="0"/>
            </a:xfrm>
            <a:custGeom>
              <a:avLst/>
              <a:gdLst/>
              <a:ahLst/>
              <a:cxnLst/>
              <a:rect l="l" t="t" r="r" b="b"/>
              <a:pathLst>
                <a:path w="1532255">
                  <a:moveTo>
                    <a:pt x="0" y="0"/>
                  </a:moveTo>
                  <a:lnTo>
                    <a:pt x="1531927" y="0"/>
                  </a:lnTo>
                </a:path>
              </a:pathLst>
            </a:custGeom>
            <a:ln w="25385">
              <a:solidFill>
                <a:srgbClr val="DB30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00"/>
              </a:lnSpc>
            </a:pPr>
            <a:r>
              <a:rPr spc="-75" dirty="0"/>
              <a:t>lmssupport.bilgi.edu.tr</a:t>
            </a:r>
          </a:p>
        </p:txBody>
      </p:sp>
      <p:sp>
        <p:nvSpPr>
          <p:cNvPr id="24" name="object 2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00"/>
              </a:lnSpc>
            </a:pPr>
            <a:r>
              <a:rPr spc="-85" dirty="0"/>
              <a:t>uzem.bilgi.edu.tr</a:t>
            </a:r>
          </a:p>
        </p:txBody>
      </p:sp>
      <p:sp>
        <p:nvSpPr>
          <p:cNvPr id="27" name="object 22">
            <a:extLst>
              <a:ext uri="{FF2B5EF4-FFF2-40B4-BE49-F238E27FC236}">
                <a16:creationId xmlns:a16="http://schemas.microsoft.com/office/drawing/2014/main" id="{413C8B73-167E-4921-8FD1-B5AFA6613909}"/>
              </a:ext>
            </a:extLst>
          </p:cNvPr>
          <p:cNvSpPr txBox="1"/>
          <p:nvPr/>
        </p:nvSpPr>
        <p:spPr>
          <a:xfrm>
            <a:off x="8195665" y="6447114"/>
            <a:ext cx="2397760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00"/>
              </a:lnSpc>
            </a:pPr>
            <a:r>
              <a:rPr sz="1900" u="sng" spc="-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lms.support@bilgi.edu.tr</a:t>
            </a:r>
            <a:endParaRPr sz="19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6478" y="1365212"/>
            <a:ext cx="485267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n-US" sz="1600" dirty="0">
                <a:latin typeface="Trebuchet MS" panose="020B0603020202020204" pitchFamily="34" charset="0"/>
                <a:cs typeface="Times New Roman"/>
              </a:rPr>
              <a:t>If you do not know your Zoom password created with your BİLGİ student e-mail, you can click on "Forgot?" in the password field in the application.</a:t>
            </a:r>
            <a:endParaRPr sz="1600" dirty="0">
              <a:latin typeface="Trebuchet MS" panose="020B0603020202020204" pitchFamily="34" charset="0"/>
              <a:cs typeface="Times New Roman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68433" y="750366"/>
            <a:ext cx="6451600" cy="5175885"/>
            <a:chOff x="268433" y="750366"/>
            <a:chExt cx="6451600" cy="5175885"/>
          </a:xfrm>
        </p:grpSpPr>
        <p:sp>
          <p:nvSpPr>
            <p:cNvPr id="4" name="object 4"/>
            <p:cNvSpPr/>
            <p:nvPr/>
          </p:nvSpPr>
          <p:spPr>
            <a:xfrm>
              <a:off x="268433" y="750366"/>
              <a:ext cx="4173702" cy="278251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753601" y="2898077"/>
              <a:ext cx="3965854" cy="3027578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003628" y="2218702"/>
              <a:ext cx="219710" cy="0"/>
            </a:xfrm>
            <a:custGeom>
              <a:avLst/>
              <a:gdLst/>
              <a:ahLst/>
              <a:cxnLst/>
              <a:rect l="l" t="t" r="r" b="b"/>
              <a:pathLst>
                <a:path w="219710">
                  <a:moveTo>
                    <a:pt x="0" y="0"/>
                  </a:moveTo>
                  <a:lnTo>
                    <a:pt x="219461" y="0"/>
                  </a:lnTo>
                </a:path>
              </a:pathLst>
            </a:custGeom>
            <a:ln w="25385">
              <a:solidFill>
                <a:srgbClr val="DB30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00"/>
              </a:lnSpc>
            </a:pPr>
            <a:r>
              <a:rPr spc="-75" dirty="0"/>
              <a:t>lmssupport.bilgi.edu.tr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00"/>
              </a:lnSpc>
            </a:pPr>
            <a:r>
              <a:rPr spc="-85" dirty="0"/>
              <a:t>uzem.bilgi.edu.tr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7385982" y="4735869"/>
            <a:ext cx="3637279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lang="en-US" sz="1600" dirty="0">
                <a:latin typeface="Trebuchet MS" panose="020B0603020202020204" pitchFamily="34" charset="0"/>
                <a:cs typeface="Times New Roman"/>
              </a:rPr>
              <a:t>When you receive the password reset email, you must set a new password.</a:t>
            </a:r>
            <a:endParaRPr sz="1600" dirty="0">
              <a:latin typeface="Trebuchet MS" panose="020B0603020202020204" pitchFamily="34" charset="0"/>
              <a:cs typeface="Times New Roman"/>
            </a:endParaRPr>
          </a:p>
        </p:txBody>
      </p:sp>
      <p:sp>
        <p:nvSpPr>
          <p:cNvPr id="14" name="object 2">
            <a:extLst>
              <a:ext uri="{FF2B5EF4-FFF2-40B4-BE49-F238E27FC236}">
                <a16:creationId xmlns:a16="http://schemas.microsoft.com/office/drawing/2014/main" id="{0967D3C6-73AE-4FCB-8B96-F5492E70B661}"/>
              </a:ext>
            </a:extLst>
          </p:cNvPr>
          <p:cNvSpPr txBox="1"/>
          <p:nvPr/>
        </p:nvSpPr>
        <p:spPr>
          <a:xfrm>
            <a:off x="7385982" y="3757136"/>
            <a:ext cx="3815137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n-US" sz="1600" dirty="0">
                <a:latin typeface="Trebuchet MS" panose="020B0603020202020204" pitchFamily="34" charset="0"/>
                <a:cs typeface="Times New Roman"/>
              </a:rPr>
              <a:t>On the zoom.us password reset page that opens, you should write your student e-mail and send the reset e-mail.</a:t>
            </a:r>
          </a:p>
        </p:txBody>
      </p:sp>
      <p:sp>
        <p:nvSpPr>
          <p:cNvPr id="16" name="object 22">
            <a:extLst>
              <a:ext uri="{FF2B5EF4-FFF2-40B4-BE49-F238E27FC236}">
                <a16:creationId xmlns:a16="http://schemas.microsoft.com/office/drawing/2014/main" id="{54D4019A-CCA6-45CB-B36C-166C8E9F1697}"/>
              </a:ext>
            </a:extLst>
          </p:cNvPr>
          <p:cNvSpPr txBox="1"/>
          <p:nvPr/>
        </p:nvSpPr>
        <p:spPr>
          <a:xfrm>
            <a:off x="8195665" y="6447114"/>
            <a:ext cx="2397760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00"/>
              </a:lnSpc>
            </a:pPr>
            <a:r>
              <a:rPr sz="1900" u="sng" spc="-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lms.support@bilgi.edu.tr</a:t>
            </a:r>
            <a:endParaRPr sz="19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195665" y="1804793"/>
            <a:ext cx="3396971" cy="247567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lang="en-US" sz="1600" spc="-5" dirty="0">
                <a:latin typeface="Trebuchet MS" panose="020B0603020202020204" pitchFamily="34" charset="0"/>
                <a:cs typeface="Times New Roman"/>
              </a:rPr>
              <a:t>Before your Final exam, you should log in to the Zoom application with your student email with the extension @ bilgiedu.net and ensure that the application is open on your computer desktop.</a:t>
            </a:r>
            <a:endParaRPr sz="1600" dirty="0">
              <a:latin typeface="Trebuchet MS" panose="020B0603020202020204" pitchFamily="34" charset="0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600" dirty="0">
              <a:latin typeface="Trebuchet MS" panose="020B0603020202020204" pitchFamily="34" charset="0"/>
              <a:cs typeface="Times New Roman"/>
            </a:endParaRPr>
          </a:p>
          <a:p>
            <a:pPr marL="12700" marR="78105">
              <a:lnSpc>
                <a:spcPct val="100000"/>
              </a:lnSpc>
              <a:spcBef>
                <a:spcPts val="5"/>
              </a:spcBef>
            </a:pPr>
            <a:r>
              <a:rPr lang="en-US" sz="1600" dirty="0">
                <a:solidFill>
                  <a:srgbClr val="FB0106"/>
                </a:solidFill>
                <a:latin typeface="Trebuchet MS" panose="020B0603020202020204" pitchFamily="34" charset="0"/>
                <a:cs typeface="Times New Roman"/>
              </a:rPr>
              <a:t>Note: Otherwise, your name will not appear in the official attendance list.</a:t>
            </a:r>
            <a:endParaRPr sz="1600" dirty="0">
              <a:latin typeface="Trebuchet MS" panose="020B0603020202020204" pitchFamily="34" charset="0"/>
              <a:cs typeface="Times New Roman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73170" y="762000"/>
            <a:ext cx="7035800" cy="5133340"/>
            <a:chOff x="173170" y="762000"/>
            <a:chExt cx="7035800" cy="5133340"/>
          </a:xfrm>
        </p:grpSpPr>
        <p:sp>
          <p:nvSpPr>
            <p:cNvPr id="4" name="object 4"/>
            <p:cNvSpPr/>
            <p:nvPr/>
          </p:nvSpPr>
          <p:spPr>
            <a:xfrm>
              <a:off x="173170" y="762000"/>
              <a:ext cx="4792878" cy="3195256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952788" y="2173668"/>
              <a:ext cx="4255630" cy="372116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00"/>
              </a:lnSpc>
            </a:pPr>
            <a:r>
              <a:rPr spc="-75" dirty="0"/>
              <a:t>lmssupport.bilgi.edu.tr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00"/>
              </a:lnSpc>
            </a:pPr>
            <a:r>
              <a:rPr spc="-85" dirty="0"/>
              <a:t>uzem.bilgi.edu.tr</a:t>
            </a:r>
          </a:p>
        </p:txBody>
      </p:sp>
      <p:sp>
        <p:nvSpPr>
          <p:cNvPr id="9" name="object 22">
            <a:extLst>
              <a:ext uri="{FF2B5EF4-FFF2-40B4-BE49-F238E27FC236}">
                <a16:creationId xmlns:a16="http://schemas.microsoft.com/office/drawing/2014/main" id="{1A55F236-91AC-4896-A7A7-900BA672754A}"/>
              </a:ext>
            </a:extLst>
          </p:cNvPr>
          <p:cNvSpPr txBox="1"/>
          <p:nvPr/>
        </p:nvSpPr>
        <p:spPr>
          <a:xfrm>
            <a:off x="8195665" y="6447114"/>
            <a:ext cx="2397760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00"/>
              </a:lnSpc>
            </a:pPr>
            <a:r>
              <a:rPr sz="1900" u="sng" spc="-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lms.support@bilgi.edu.tr</a:t>
            </a:r>
            <a:endParaRPr sz="19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7543800" y="2276497"/>
            <a:ext cx="4099343" cy="2028761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6510" marR="230504" indent="-635">
              <a:lnSpc>
                <a:spcPts val="1920"/>
              </a:lnSpc>
              <a:spcBef>
                <a:spcPts val="220"/>
              </a:spcBef>
            </a:pPr>
            <a:r>
              <a:rPr lang="en-US" sz="1600" spc="-10" dirty="0">
                <a:latin typeface="Trebuchet MS" panose="020B0603020202020204" pitchFamily="34" charset="0"/>
                <a:cs typeface="Times New Roman"/>
              </a:rPr>
              <a:t>At the time of the exam, you must log in to learn.bilgi.edu.tr page with your BİLGİ Learn account via Google Chrome browser.</a:t>
            </a:r>
          </a:p>
          <a:p>
            <a:pPr marL="16510" marR="230504" indent="-635">
              <a:lnSpc>
                <a:spcPts val="1920"/>
              </a:lnSpc>
              <a:spcBef>
                <a:spcPts val="220"/>
              </a:spcBef>
            </a:pPr>
            <a:endParaRPr lang="en-US" sz="1600" dirty="0">
              <a:latin typeface="Trebuchet MS" panose="020B0603020202020204" pitchFamily="34" charset="0"/>
              <a:cs typeface="Times New Roman"/>
            </a:endParaRPr>
          </a:p>
          <a:p>
            <a:pPr marL="16510" marR="230504" indent="-635">
              <a:lnSpc>
                <a:spcPts val="1920"/>
              </a:lnSpc>
              <a:spcBef>
                <a:spcPts val="220"/>
              </a:spcBef>
            </a:pPr>
            <a:r>
              <a:rPr lang="en-US" sz="1600" dirty="0">
                <a:latin typeface="Trebuchet MS" panose="020B0603020202020204" pitchFamily="34" charset="0"/>
                <a:cs typeface="Times New Roman"/>
              </a:rPr>
              <a:t>Go to your course page where your Final exam is created and click the "Virtual Classroom" link of the course.</a:t>
            </a:r>
            <a:endParaRPr sz="1600" dirty="0">
              <a:latin typeface="Trebuchet MS" panose="020B0603020202020204" pitchFamily="34" charset="0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00"/>
              </a:lnSpc>
            </a:pPr>
            <a:r>
              <a:rPr spc="-75" dirty="0"/>
              <a:t>lmssupport.bilgi.edu.tr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00"/>
              </a:lnSpc>
            </a:pPr>
            <a:r>
              <a:rPr spc="-85" dirty="0"/>
              <a:t>uzem.bilgi.edu.tr</a:t>
            </a:r>
          </a:p>
        </p:txBody>
      </p:sp>
      <p:sp>
        <p:nvSpPr>
          <p:cNvPr id="9" name="object 22">
            <a:extLst>
              <a:ext uri="{FF2B5EF4-FFF2-40B4-BE49-F238E27FC236}">
                <a16:creationId xmlns:a16="http://schemas.microsoft.com/office/drawing/2014/main" id="{38E73FDA-EA89-4348-8453-929518BCD907}"/>
              </a:ext>
            </a:extLst>
          </p:cNvPr>
          <p:cNvSpPr txBox="1"/>
          <p:nvPr/>
        </p:nvSpPr>
        <p:spPr>
          <a:xfrm>
            <a:off x="8195665" y="6447114"/>
            <a:ext cx="2397760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00"/>
              </a:lnSpc>
            </a:pPr>
            <a:r>
              <a:rPr sz="1900" u="sng" spc="-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lms.support@bilgi.edu.tr</a:t>
            </a:r>
            <a:endParaRPr sz="1900" dirty="0">
              <a:latin typeface="Arial"/>
              <a:cs typeface="Arial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4C84C38-69B9-48B3-9FDA-3376CE2D54E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39"/>
          <a:stretch/>
        </p:blipFill>
        <p:spPr>
          <a:xfrm>
            <a:off x="457200" y="1066800"/>
            <a:ext cx="6814437" cy="4067475"/>
          </a:xfrm>
          <a:prstGeom prst="rect">
            <a:avLst/>
          </a:prstGeom>
        </p:spPr>
      </p:pic>
      <p:sp>
        <p:nvSpPr>
          <p:cNvPr id="11" name="object 22">
            <a:extLst>
              <a:ext uri="{FF2B5EF4-FFF2-40B4-BE49-F238E27FC236}">
                <a16:creationId xmlns:a16="http://schemas.microsoft.com/office/drawing/2014/main" id="{A028B2B7-D269-4B04-904D-F484C8BED062}"/>
              </a:ext>
            </a:extLst>
          </p:cNvPr>
          <p:cNvSpPr/>
          <p:nvPr/>
        </p:nvSpPr>
        <p:spPr>
          <a:xfrm>
            <a:off x="609601" y="4114799"/>
            <a:ext cx="1295399" cy="190459"/>
          </a:xfrm>
          <a:custGeom>
            <a:avLst/>
            <a:gdLst/>
            <a:ahLst/>
            <a:cxnLst/>
            <a:rect l="l" t="t" r="r" b="b"/>
            <a:pathLst>
              <a:path w="1532255">
                <a:moveTo>
                  <a:pt x="0" y="0"/>
                </a:moveTo>
                <a:lnTo>
                  <a:pt x="1531927" y="0"/>
                </a:lnTo>
              </a:path>
            </a:pathLst>
          </a:custGeom>
          <a:ln w="25385">
            <a:solidFill>
              <a:srgbClr val="DB304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8422741" y="1408528"/>
            <a:ext cx="3194050" cy="3699090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12700" marR="5080">
              <a:lnSpc>
                <a:spcPts val="1910"/>
              </a:lnSpc>
              <a:spcBef>
                <a:spcPts val="225"/>
              </a:spcBef>
            </a:pPr>
            <a:r>
              <a:rPr lang="en-US" sz="1600" dirty="0">
                <a:latin typeface="Trebuchet MS" panose="020B0603020202020204" pitchFamily="34" charset="0"/>
                <a:cs typeface="Times New Roman"/>
              </a:rPr>
              <a:t>You can join the relevant exam session by clicking the "Join" button.</a:t>
            </a:r>
            <a:endParaRPr sz="1600" dirty="0">
              <a:latin typeface="Trebuchet MS" panose="020B0603020202020204" pitchFamily="34" charset="0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 i="1" dirty="0">
              <a:latin typeface="Trebuchet MS" panose="020B0603020202020204" pitchFamily="34" charset="0"/>
              <a:cs typeface="Times New Roman"/>
            </a:endParaRPr>
          </a:p>
          <a:p>
            <a:pPr marL="34290" marR="289560">
              <a:lnSpc>
                <a:spcPct val="100000"/>
              </a:lnSpc>
              <a:spcBef>
                <a:spcPts val="944"/>
              </a:spcBef>
            </a:pPr>
            <a:r>
              <a:rPr lang="en-US" sz="1600" dirty="0">
                <a:solidFill>
                  <a:srgbClr val="FB0106"/>
                </a:solidFill>
                <a:latin typeface="Trebuchet MS" panose="020B0603020202020204" pitchFamily="34" charset="0"/>
                <a:cs typeface="Times New Roman"/>
              </a:rPr>
              <a:t>In your multi-section courses, you should make sure that you connect to the session of your section. </a:t>
            </a:r>
          </a:p>
          <a:p>
            <a:pPr marL="34290" marR="289560">
              <a:lnSpc>
                <a:spcPct val="100000"/>
              </a:lnSpc>
              <a:spcBef>
                <a:spcPts val="944"/>
              </a:spcBef>
            </a:pPr>
            <a:endParaRPr sz="1600" i="1" dirty="0">
              <a:latin typeface="Trebuchet MS" panose="020B0603020202020204" pitchFamily="34" charset="0"/>
              <a:cs typeface="Times New Roman"/>
            </a:endParaRPr>
          </a:p>
          <a:p>
            <a:pPr marL="24130" marR="308610">
              <a:lnSpc>
                <a:spcPct val="100000"/>
              </a:lnSpc>
              <a:spcBef>
                <a:spcPts val="5"/>
              </a:spcBef>
            </a:pPr>
            <a:r>
              <a:rPr lang="en-US" sz="1600" dirty="0">
                <a:latin typeface="Trebuchet MS" panose="020B0603020202020204" pitchFamily="34" charset="0"/>
                <a:cs typeface="Times New Roman"/>
              </a:rPr>
              <a:t>You should click the "</a:t>
            </a:r>
            <a:r>
              <a:rPr lang="en-US" sz="1600" b="1" dirty="0">
                <a:latin typeface="Trebuchet MS" panose="020B0603020202020204" pitchFamily="34" charset="0"/>
                <a:cs typeface="Times New Roman"/>
              </a:rPr>
              <a:t>Open Zoom Meetings</a:t>
            </a:r>
            <a:r>
              <a:rPr lang="en-US" sz="1600" dirty="0">
                <a:latin typeface="Trebuchet MS" panose="020B0603020202020204" pitchFamily="34" charset="0"/>
                <a:cs typeface="Times New Roman"/>
              </a:rPr>
              <a:t>" button in the pop-up window that opens and log into your Zoom application.</a:t>
            </a:r>
            <a:endParaRPr sz="1600" dirty="0">
              <a:latin typeface="Trebuchet MS" panose="020B0603020202020204" pitchFamily="34" charset="0"/>
              <a:cs typeface="Times New Roman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00"/>
              </a:lnSpc>
            </a:pPr>
            <a:r>
              <a:rPr spc="-75" dirty="0"/>
              <a:t>lmssupport.bilgi.edu.tr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00"/>
              </a:lnSpc>
            </a:pPr>
            <a:r>
              <a:rPr spc="-85" dirty="0"/>
              <a:t>uzem.bilgi.edu.tr</a:t>
            </a:r>
          </a:p>
        </p:txBody>
      </p:sp>
      <p:sp>
        <p:nvSpPr>
          <p:cNvPr id="11" name="object 22">
            <a:extLst>
              <a:ext uri="{FF2B5EF4-FFF2-40B4-BE49-F238E27FC236}">
                <a16:creationId xmlns:a16="http://schemas.microsoft.com/office/drawing/2014/main" id="{AA66AAC5-A1F3-4387-9CB7-461FE6237685}"/>
              </a:ext>
            </a:extLst>
          </p:cNvPr>
          <p:cNvSpPr txBox="1"/>
          <p:nvPr/>
        </p:nvSpPr>
        <p:spPr>
          <a:xfrm>
            <a:off x="8195665" y="6447114"/>
            <a:ext cx="2397760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00"/>
              </a:lnSpc>
            </a:pPr>
            <a:r>
              <a:rPr sz="1900" u="sng" spc="-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lms.support@bilgi.edu.tr</a:t>
            </a:r>
            <a:endParaRPr sz="1900" dirty="0">
              <a:latin typeface="Arial"/>
              <a:cs typeface="Arial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B8E71CD-1ED6-4A6C-BD75-2DEBF532DA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086" y="685800"/>
            <a:ext cx="7845329" cy="4299009"/>
          </a:xfrm>
          <a:prstGeom prst="rect">
            <a:avLst/>
          </a:prstGeom>
        </p:spPr>
      </p:pic>
      <p:sp>
        <p:nvSpPr>
          <p:cNvPr id="16" name="object 22">
            <a:extLst>
              <a:ext uri="{FF2B5EF4-FFF2-40B4-BE49-F238E27FC236}">
                <a16:creationId xmlns:a16="http://schemas.microsoft.com/office/drawing/2014/main" id="{49281574-B9B2-411D-993F-C152E81EBFC6}"/>
              </a:ext>
            </a:extLst>
          </p:cNvPr>
          <p:cNvSpPr/>
          <p:nvPr/>
        </p:nvSpPr>
        <p:spPr>
          <a:xfrm>
            <a:off x="6633210" y="4038600"/>
            <a:ext cx="681990" cy="118903"/>
          </a:xfrm>
          <a:custGeom>
            <a:avLst/>
            <a:gdLst/>
            <a:ahLst/>
            <a:cxnLst/>
            <a:rect l="l" t="t" r="r" b="b"/>
            <a:pathLst>
              <a:path w="1532255">
                <a:moveTo>
                  <a:pt x="0" y="0"/>
                </a:moveTo>
                <a:lnTo>
                  <a:pt x="1531927" y="0"/>
                </a:lnTo>
              </a:path>
            </a:pathLst>
          </a:custGeom>
          <a:ln w="25385">
            <a:solidFill>
              <a:srgbClr val="DB304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1CACC4CE-2281-4B18-B59E-B908CC785B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8626" y="4051552"/>
            <a:ext cx="5039428" cy="1790950"/>
          </a:xfrm>
          <a:prstGeom prst="rect">
            <a:avLst/>
          </a:prstGeom>
        </p:spPr>
      </p:pic>
      <p:sp>
        <p:nvSpPr>
          <p:cNvPr id="18" name="object 22">
            <a:extLst>
              <a:ext uri="{FF2B5EF4-FFF2-40B4-BE49-F238E27FC236}">
                <a16:creationId xmlns:a16="http://schemas.microsoft.com/office/drawing/2014/main" id="{3E32082B-3DA3-4DDA-93E0-7A08AE304E12}"/>
              </a:ext>
            </a:extLst>
          </p:cNvPr>
          <p:cNvSpPr/>
          <p:nvPr/>
        </p:nvSpPr>
        <p:spPr>
          <a:xfrm>
            <a:off x="4114800" y="5700327"/>
            <a:ext cx="1600200" cy="295275"/>
          </a:xfrm>
          <a:custGeom>
            <a:avLst/>
            <a:gdLst/>
            <a:ahLst/>
            <a:cxnLst/>
            <a:rect l="l" t="t" r="r" b="b"/>
            <a:pathLst>
              <a:path w="1532255">
                <a:moveTo>
                  <a:pt x="0" y="0"/>
                </a:moveTo>
                <a:lnTo>
                  <a:pt x="1531927" y="0"/>
                </a:lnTo>
              </a:path>
            </a:pathLst>
          </a:custGeom>
          <a:ln w="25385">
            <a:solidFill>
              <a:srgbClr val="DB304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23912" y="1476133"/>
            <a:ext cx="10775315" cy="358816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defPPr>
              <a:defRPr lang="tr-TR"/>
            </a:defPPr>
            <a:lvl1pPr marL="297815" indent="-28575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283210" algn="l"/>
                <a:tab pos="283845" algn="l"/>
              </a:tabLst>
              <a:defRPr sz="1600" spc="-5">
                <a:latin typeface="Trebuchet MS" panose="020B0603020202020204" pitchFamily="34" charset="0"/>
                <a:cs typeface="Times New Roman"/>
              </a:defRPr>
            </a:lvl1pPr>
          </a:lstStyle>
          <a:p>
            <a:r>
              <a:rPr lang="en-US" dirty="0"/>
              <a:t>During the exam, you must connect to the learn.bilgi.edu.tr page via Google Chrome browser.</a:t>
            </a:r>
          </a:p>
          <a:p>
            <a:endParaRPr dirty="0"/>
          </a:p>
          <a:p>
            <a:r>
              <a:rPr lang="en-US" dirty="0"/>
              <a:t>You must connect to the Zoom session created for the Final exam through the virtual classroom of your course page. </a:t>
            </a:r>
          </a:p>
          <a:p>
            <a:endParaRPr dirty="0"/>
          </a:p>
          <a:p>
            <a:r>
              <a:rPr lang="en-US" dirty="0"/>
              <a:t>You must connect to the Zoom session at least 15 minutes before the exam time in order to finalize the exam preparations.</a:t>
            </a:r>
          </a:p>
          <a:p>
            <a:endParaRPr dirty="0"/>
          </a:p>
          <a:p>
            <a:r>
              <a:rPr lang="en-US" dirty="0"/>
              <a:t>At the beginning of the exam, you will be asked to show your IDs with a photo (Student ID / TC ID card / Driving License / Passport) to the camera. Therefore, you should prepare your IDs in advance.</a:t>
            </a:r>
          </a:p>
          <a:p>
            <a:endParaRPr dirty="0"/>
          </a:p>
          <a:p>
            <a:r>
              <a:rPr lang="en-US" dirty="0"/>
              <a:t>You must not leave the Zoom session or turn off your camera before your exam period is over.</a:t>
            </a:r>
          </a:p>
          <a:p>
            <a:endParaRPr dirty="0"/>
          </a:p>
          <a:p>
            <a:r>
              <a:rPr lang="en-US" dirty="0"/>
              <a:t>During the exam, you must not turn on your microphone unless the course instructor requests you to turn it on. </a:t>
            </a:r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00"/>
              </a:lnSpc>
            </a:pPr>
            <a:r>
              <a:rPr spc="-75" dirty="0"/>
              <a:t>lmssupport.bilgi.edu.tr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00"/>
              </a:lnSpc>
            </a:pPr>
            <a:r>
              <a:rPr spc="-85" dirty="0"/>
              <a:t>uzem.bilgi.edu.tr</a:t>
            </a:r>
          </a:p>
        </p:txBody>
      </p:sp>
      <p:sp>
        <p:nvSpPr>
          <p:cNvPr id="6" name="object 22">
            <a:extLst>
              <a:ext uri="{FF2B5EF4-FFF2-40B4-BE49-F238E27FC236}">
                <a16:creationId xmlns:a16="http://schemas.microsoft.com/office/drawing/2014/main" id="{ABAB3AC3-6BE4-4B9A-856C-3FA4B52D8C07}"/>
              </a:ext>
            </a:extLst>
          </p:cNvPr>
          <p:cNvSpPr txBox="1"/>
          <p:nvPr/>
        </p:nvSpPr>
        <p:spPr>
          <a:xfrm>
            <a:off x="8195665" y="6447114"/>
            <a:ext cx="2397760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00"/>
              </a:lnSpc>
            </a:pPr>
            <a:r>
              <a:rPr sz="1900" u="sng" spc="-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lms.support@bilgi.edu.tr</a:t>
            </a:r>
            <a:endParaRPr sz="19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35330" y="1524000"/>
            <a:ext cx="10721340" cy="281102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defPPr>
              <a:defRPr lang="tr-TR"/>
            </a:defPPr>
            <a:lvl1pPr marL="297815" indent="-28575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283210" algn="l"/>
                <a:tab pos="283845" algn="l"/>
              </a:tabLst>
              <a:defRPr sz="1600" spc="-5">
                <a:latin typeface="Trebuchet MS" panose="020B0603020202020204" pitchFamily="34" charset="0"/>
                <a:cs typeface="Times New Roman"/>
              </a:defRPr>
            </a:lvl1pPr>
          </a:lstStyle>
          <a:p>
            <a:r>
              <a:rPr lang="en-US" dirty="0"/>
              <a:t>Your face must be clearly seen and you must not wear headphones during the exam. If you have to do otherwise, please share this with the invigilators in advance.</a:t>
            </a:r>
          </a:p>
          <a:p>
            <a:pPr marL="12065" indent="0">
              <a:buNone/>
            </a:pPr>
            <a:endParaRPr lang="tr-TR" dirty="0"/>
          </a:p>
          <a:p>
            <a:r>
              <a:rPr lang="en-US" dirty="0"/>
              <a:t>In order not to trouble your connection during the exam, please make sure that any applications running in the background and using an internet connection are turned off. </a:t>
            </a:r>
          </a:p>
          <a:p>
            <a:endParaRPr lang="tr-TR" dirty="0"/>
          </a:p>
          <a:p>
            <a:r>
              <a:rPr lang="en-US" dirty="0"/>
              <a:t>If you encounter any unexpected problems in your exams, you can request support by sending an e-mail to </a:t>
            </a:r>
            <a:r>
              <a:rPr lang="en-US" b="1" u="sng" dirty="0"/>
              <a:t>lms.support@bilgi.edu.tr.</a:t>
            </a:r>
            <a:endParaRPr lang="tr-TR" b="1" u="sng" dirty="0"/>
          </a:p>
          <a:p>
            <a:pPr marL="12065" indent="0">
              <a:buNone/>
            </a:pPr>
            <a:endParaRPr lang="tr-TR" dirty="0"/>
          </a:p>
          <a:p>
            <a:r>
              <a:rPr lang="en-US" dirty="0"/>
              <a:t>Audio and video recording of the session will not be taken during the exam.</a:t>
            </a:r>
            <a:endParaRPr lang="tr-TR" dirty="0"/>
          </a:p>
          <a:p>
            <a:endParaRPr lang="tr-TR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00"/>
              </a:lnSpc>
            </a:pPr>
            <a:r>
              <a:rPr spc="-75" dirty="0"/>
              <a:t>lmssupport.bilgi.edu.tr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00"/>
              </a:lnSpc>
            </a:pPr>
            <a:r>
              <a:rPr spc="-85" dirty="0"/>
              <a:t>uzem.bilgi.edu.tr</a:t>
            </a:r>
          </a:p>
        </p:txBody>
      </p:sp>
      <p:sp>
        <p:nvSpPr>
          <p:cNvPr id="8" name="object 22">
            <a:extLst>
              <a:ext uri="{FF2B5EF4-FFF2-40B4-BE49-F238E27FC236}">
                <a16:creationId xmlns:a16="http://schemas.microsoft.com/office/drawing/2014/main" id="{513A4C5C-4D0D-48E4-8A4E-546D9C1BF213}"/>
              </a:ext>
            </a:extLst>
          </p:cNvPr>
          <p:cNvSpPr txBox="1"/>
          <p:nvPr/>
        </p:nvSpPr>
        <p:spPr>
          <a:xfrm>
            <a:off x="8195665" y="6447114"/>
            <a:ext cx="2397760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00"/>
              </a:lnSpc>
            </a:pPr>
            <a:r>
              <a:rPr sz="1900" u="sng" spc="-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lms.support@bilgi.edu.tr</a:t>
            </a:r>
            <a:endParaRPr sz="19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</TotalTime>
  <Words>679</Words>
  <Application>Microsoft Office PowerPoint</Application>
  <PresentationFormat>Widescreen</PresentationFormat>
  <Paragraphs>56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Furkan Sucuoglu</cp:lastModifiedBy>
  <cp:revision>24</cp:revision>
  <dcterms:created xsi:type="dcterms:W3CDTF">2020-12-29T15:30:09Z</dcterms:created>
  <dcterms:modified xsi:type="dcterms:W3CDTF">2021-05-26T07:12:42Z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2020-12-10T00:00:00Z</vt:filetime>
  </property>
  <property fmtid="{D5CDD505-2E9C-101B-9397-08002B2CF9AE}" pid="3" name="LastSaved">
    <vt:filetime>2020-12-29T00:00:00Z</vt:filetime>
  </property>
</Properties>
</file>