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6"/>
  </p:notesMasterIdLst>
  <p:sldIdLst>
    <p:sldId id="256" r:id="rId2"/>
    <p:sldId id="270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24387175" cy="13716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 Light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546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74415" marR="0" lvl="2" indent="-2714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61632" marR="0" lvl="3" indent="-10431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48836" marR="0" lvl="4" indent="-543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36048" marR="0" lvl="5" indent="-448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523257" marR="0" lvl="6" indent="-815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610465" marR="0" lvl="7" indent="-3165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97672" marR="0" lvl="8" indent="-10872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74415" marR="0" lvl="2" indent="-2714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61632" marR="0" lvl="3" indent="-10431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48836" marR="0" lvl="4" indent="-543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36048" marR="0" lvl="5" indent="-448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523257" marR="0" lvl="6" indent="-815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610465" marR="0" lvl="7" indent="-3165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97672" marR="0" lvl="8" indent="-10872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456599" marR="0" lvl="1" indent="-12099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913198" marR="0" lvl="2" indent="-11498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369796" marR="0" lvl="3" indent="-10896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1826400" marR="0" lvl="4" indent="-1030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282997" marR="0" lvl="5" indent="-9697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598" marR="0" lvl="6" indent="-9098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6197" marR="0" lvl="7" indent="-8496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796" marR="0" lvl="8" indent="-7896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74415" marR="0" lvl="2" indent="-2714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61632" marR="0" lvl="3" indent="-10431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48836" marR="0" lvl="4" indent="-543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36048" marR="0" lvl="5" indent="-448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523257" marR="0" lvl="6" indent="-8156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610465" marR="0" lvl="7" indent="-3165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97672" marR="0" lvl="8" indent="-10872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2610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80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3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237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242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314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269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474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9556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564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173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04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351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8932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1268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015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344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32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20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28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93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760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07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85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41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829038" y="4818119"/>
            <a:ext cx="20729098" cy="1825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3658076" y="7772400"/>
            <a:ext cx="17071022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436048" marR="0" lvl="5" indent="-448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523257" marR="0" lvl="6" indent="-8156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610465" marR="0" lvl="7" indent="-3165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97672" marR="0" lvl="8" indent="-10872" algn="ctr" rtl="0">
              <a:spcBef>
                <a:spcPts val="960"/>
              </a:spcBef>
              <a:buClr>
                <a:srgbClr val="888888"/>
              </a:buClr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6 Whit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0102692" y="4239458"/>
            <a:ext cx="4181656" cy="733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540"/>
              </a:spcBef>
              <a:buClr>
                <a:schemeClr val="dk2"/>
              </a:buClr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ad Ai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8659449" y="4239458"/>
            <a:ext cx="6985291" cy="9729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540"/>
              </a:spcBef>
              <a:buClr>
                <a:schemeClr val="dk2"/>
              </a:buClr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cboo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8216899" y="3779837"/>
            <a:ext cx="7918450" cy="4987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sktop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8077200" y="3749678"/>
            <a:ext cx="7918450" cy="4378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U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0" y="3318969"/>
            <a:ext cx="24387173" cy="59177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3" y="0"/>
            <a:ext cx="15601949" cy="137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elcome Mess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9781570" y="1585466"/>
            <a:ext cx="4824035" cy="482403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4759089" y="6809613"/>
            <a:ext cx="14868996" cy="1190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3658076" y="8638228"/>
            <a:ext cx="17071022" cy="2790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0" y="0"/>
            <a:ext cx="24387173" cy="137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r Tea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3290987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7909052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4"/>
          </p:nvPr>
        </p:nvSpPr>
        <p:spPr>
          <a:xfrm>
            <a:off x="12585303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5"/>
          </p:nvPr>
        </p:nvSpPr>
        <p:spPr>
          <a:xfrm>
            <a:off x="17261101" y="4126612"/>
            <a:ext cx="3983038" cy="398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829038" y="567772"/>
            <a:ext cx="20729098" cy="1133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0" y="12410059"/>
            <a:ext cx="24387173" cy="1305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852918" y="1433051"/>
            <a:ext cx="20655937" cy="1075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S w Colo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829038" y="567772"/>
            <a:ext cx="20729098" cy="1133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852918" y="1433051"/>
            <a:ext cx="20655937" cy="1075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S No Colo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829038" y="567772"/>
            <a:ext cx="20729098" cy="1133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0" y="12410059"/>
            <a:ext cx="24387173" cy="1305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852918" y="1433051"/>
            <a:ext cx="20655937" cy="1075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6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865622" y="1478875"/>
            <a:ext cx="20655937" cy="839117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0" y="12410059"/>
            <a:ext cx="24387173" cy="1305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pic" idx="2"/>
          </p:nvPr>
        </p:nvSpPr>
        <p:spPr>
          <a:xfrm>
            <a:off x="1865314" y="2641600"/>
            <a:ext cx="4891087" cy="8658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6426223" y="3706853"/>
            <a:ext cx="5882547" cy="77770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540"/>
              </a:spcBef>
              <a:buClr>
                <a:schemeClr val="dk2"/>
              </a:buClr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19358" y="549277"/>
            <a:ext cx="21948457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  <a:defRPr sz="59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19358" y="3200413"/>
            <a:ext cx="21948457" cy="905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30000"/>
              </a:lnSpc>
              <a:spcBef>
                <a:spcPts val="480"/>
              </a:spcBef>
              <a:buClr>
                <a:schemeClr val="dk2"/>
              </a:buClr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087209" marR="0" lvl="1" indent="-7709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○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174415" marR="0" lvl="2" indent="-2714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■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261632" marR="0" lvl="3" indent="-10431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348836" marR="0" lvl="4" indent="-5436" algn="ctr" rtl="0">
              <a:lnSpc>
                <a:spcPct val="130000"/>
              </a:lnSpc>
              <a:spcBef>
                <a:spcPts val="640"/>
              </a:spcBef>
              <a:buClr>
                <a:schemeClr val="dk2"/>
              </a:buClr>
              <a:buFont typeface="Arial"/>
              <a:buChar char="○"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5979651" marR="0" lvl="5" indent="-239250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66863" marR="0" lvl="6" indent="-24696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154074" marR="0" lvl="7" indent="-241974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241283" marR="0" lvl="8" indent="-249683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22909784" y="413516"/>
            <a:ext cx="824809" cy="656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0" tIns="182625" rIns="0" bIns="182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" name="Shape 13"/>
          <p:cNvGrpSpPr/>
          <p:nvPr/>
        </p:nvGrpSpPr>
        <p:grpSpPr>
          <a:xfrm>
            <a:off x="-28864" y="13604787"/>
            <a:ext cx="24538663" cy="181429"/>
            <a:chOff x="606160" y="2106824"/>
            <a:chExt cx="6205939" cy="1241188"/>
          </a:xfrm>
        </p:grpSpPr>
        <p:sp>
          <p:nvSpPr>
            <p:cNvPr id="14" name="Shape 14"/>
            <p:cNvSpPr/>
            <p:nvPr/>
          </p:nvSpPr>
          <p:spPr>
            <a:xfrm>
              <a:off x="606160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3088536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5570912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627846" y="7962832"/>
            <a:ext cx="17131486" cy="1508711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Open Sans"/>
              <a:buNone/>
            </a:pPr>
            <a:r>
              <a:rPr lang="en-US" sz="8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Welcome to </a:t>
            </a:r>
            <a:br>
              <a:rPr lang="en-US" sz="8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İstanbul Bilgi University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3658076" y="10727275"/>
            <a:ext cx="17071022" cy="1116863"/>
          </a:xfrm>
          <a:prstGeom prst="rect">
            <a:avLst/>
          </a:prstGeom>
          <a:noFill/>
          <a:ln>
            <a:noFill/>
          </a:ln>
        </p:spPr>
        <p:txBody>
          <a:bodyPr lIns="217425" tIns="108700" rIns="217425" bIns="108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A5A5A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International Center - International Student Advising Office</a:t>
            </a:r>
          </a:p>
        </p:txBody>
      </p:sp>
      <p:sp>
        <p:nvSpPr>
          <p:cNvPr id="157" name="Shape 157"/>
          <p:cNvSpPr/>
          <p:nvPr/>
        </p:nvSpPr>
        <p:spPr>
          <a:xfrm>
            <a:off x="11402479" y="10576538"/>
            <a:ext cx="1553645" cy="1280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300" tIns="45650" rIns="91300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 b="0" i="0" u="none" strike="noStrike" cap="non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58" name="Shape 158" descr="santralistanbul_arisv.jpg"/>
          <p:cNvPicPr preferRelativeResize="0"/>
          <p:nvPr/>
        </p:nvPicPr>
        <p:blipFill rotWithShape="1">
          <a:blip r:embed="rId3">
            <a:alphaModFix/>
          </a:blip>
          <a:srcRect t="16225" b="38073"/>
          <a:stretch/>
        </p:blipFill>
        <p:spPr>
          <a:xfrm>
            <a:off x="0" y="603568"/>
            <a:ext cx="24387173" cy="62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581"/>
            <a:ext cx="15583804" cy="52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04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Home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address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information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(not in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Turkey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country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that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live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in)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322"/>
            <a:ext cx="15583804" cy="73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3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Here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will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enter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TURKISH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adress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TURKISH PHONE NUMBER. Be sure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that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number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enter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is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working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because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will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it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inform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when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Ikamet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arrives</a:t>
            </a:r>
            <a:r>
              <a:rPr lang="tr-TR" sz="43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!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6648"/>
            <a:ext cx="15583804" cy="58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24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Choose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- not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working</a:t>
            </a:r>
            <a:r>
              <a:rPr lang="tr-TR" sz="43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-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çalismiyor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165"/>
            <a:ext cx="15583804" cy="802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23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skip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this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part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813"/>
            <a:ext cx="15583804" cy="87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4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041"/>
            <a:ext cx="15583804" cy="92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041"/>
            <a:ext cx="15583804" cy="92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80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tr-TR" sz="4300" dirty="0" smtClean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choose</a:t>
            </a:r>
            <a:r>
              <a:rPr lang="tr-TR" sz="430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GELIRI YOK)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5681"/>
            <a:ext cx="15583804" cy="53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8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986"/>
            <a:ext cx="15605372" cy="50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29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041"/>
            <a:ext cx="15588805" cy="94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06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4400" dirty="0">
                <a:solidFill>
                  <a:schemeClr val="bg1"/>
                </a:solidFill>
              </a:rPr>
              <a:t>Please choose the marked area which </a:t>
            </a:r>
            <a:r>
              <a:rPr lang="en-US" sz="4400" dirty="0" smtClean="0">
                <a:solidFill>
                  <a:schemeClr val="bg1"/>
                </a:solidFill>
              </a:rPr>
              <a:t>means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b="1" dirty="0" smtClean="0">
                <a:solidFill>
                  <a:schemeClr val="bg1"/>
                </a:solidFill>
              </a:rPr>
              <a:t>‘’I </a:t>
            </a:r>
            <a:r>
              <a:rPr lang="tr-TR" sz="4400" b="1" dirty="0" err="1" smtClean="0">
                <a:solidFill>
                  <a:schemeClr val="bg1"/>
                </a:solidFill>
              </a:rPr>
              <a:t>lodge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the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application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for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residence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permit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for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the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first</a:t>
            </a:r>
            <a:r>
              <a:rPr lang="tr-TR" sz="4400" b="1" dirty="0" smtClean="0">
                <a:solidFill>
                  <a:schemeClr val="bg1"/>
                </a:solidFill>
              </a:rPr>
              <a:t> time’’</a:t>
            </a:r>
            <a:endParaRPr lang="en-US" sz="4300" b="1" i="1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247"/>
            <a:ext cx="15583804" cy="80996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6165"/>
            <a:ext cx="15583805" cy="76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35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Requested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period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should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be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until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study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period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HOWEVER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if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passport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is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expiring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before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estimated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graduation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need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set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60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days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prior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expiry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date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8922"/>
            <a:ext cx="15546703" cy="83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11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93265"/>
            <a:ext cx="15486858" cy="37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58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After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update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informations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correctly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(Bilgileri Güncelle)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choose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of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APPOINTMENT ‘’ Randevu Tarihi Al/Değiştir’’.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5609"/>
            <a:ext cx="15599609" cy="74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Then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do not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forget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PRINT YOUR APPLICATION FORM (Başvuru Formunu Yazdır)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660"/>
            <a:ext cx="15583804" cy="73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1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400" dirty="0" err="1" smtClean="0">
                <a:solidFill>
                  <a:schemeClr val="bg1"/>
                </a:solidFill>
              </a:rPr>
              <a:t>Then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you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need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to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elect </a:t>
            </a:r>
            <a:r>
              <a:rPr lang="en-US" sz="4400" dirty="0">
                <a:solidFill>
                  <a:schemeClr val="bg1"/>
                </a:solidFill>
              </a:rPr>
              <a:t>the Type of the Application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In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this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case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please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choose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the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marked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area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which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means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b="1" dirty="0" smtClean="0">
                <a:solidFill>
                  <a:schemeClr val="bg1"/>
                </a:solidFill>
              </a:rPr>
              <a:t>‘’I </a:t>
            </a:r>
            <a:r>
              <a:rPr lang="tr-TR" sz="4400" b="1" dirty="0" err="1" smtClean="0">
                <a:solidFill>
                  <a:schemeClr val="bg1"/>
                </a:solidFill>
              </a:rPr>
              <a:t>would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like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to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lodge</a:t>
            </a:r>
            <a:r>
              <a:rPr lang="tr-TR" sz="4400" b="1" dirty="0" smtClean="0">
                <a:solidFill>
                  <a:schemeClr val="bg1"/>
                </a:solidFill>
              </a:rPr>
              <a:t> a </a:t>
            </a:r>
            <a:r>
              <a:rPr lang="tr-TR" sz="4400" b="1" dirty="0" err="1" smtClean="0">
                <a:solidFill>
                  <a:schemeClr val="bg1"/>
                </a:solidFill>
              </a:rPr>
              <a:t>new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application</a:t>
            </a:r>
            <a:r>
              <a:rPr lang="tr-TR" sz="4400" b="1" dirty="0" smtClean="0">
                <a:solidFill>
                  <a:schemeClr val="bg1"/>
                </a:solidFill>
              </a:rPr>
              <a:t>’’ </a:t>
            </a:r>
            <a:endParaRPr lang="en-US" sz="4300" b="1" i="1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" y="2994660"/>
            <a:ext cx="15582730" cy="78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35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419"/>
            <a:ext cx="15545408" cy="68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30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400" dirty="0" err="1" smtClean="0">
                <a:solidFill>
                  <a:schemeClr val="bg1"/>
                </a:solidFill>
              </a:rPr>
              <a:t>Then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you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need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to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elect </a:t>
            </a:r>
            <a:r>
              <a:rPr lang="en-US" sz="4400" dirty="0">
                <a:solidFill>
                  <a:schemeClr val="bg1"/>
                </a:solidFill>
              </a:rPr>
              <a:t>the Type of the Application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In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this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case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please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choose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the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marked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area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which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dirty="0" err="1" smtClean="0">
                <a:solidFill>
                  <a:schemeClr val="bg1"/>
                </a:solidFill>
              </a:rPr>
              <a:t>means</a:t>
            </a:r>
            <a:r>
              <a:rPr lang="tr-TR" sz="4400" dirty="0" smtClean="0">
                <a:solidFill>
                  <a:schemeClr val="bg1"/>
                </a:solidFill>
              </a:rPr>
              <a:t> </a:t>
            </a:r>
            <a:r>
              <a:rPr lang="tr-TR" sz="4400" b="1" dirty="0" smtClean="0">
                <a:solidFill>
                  <a:schemeClr val="bg1"/>
                </a:solidFill>
              </a:rPr>
              <a:t>‘’</a:t>
            </a:r>
            <a:r>
              <a:rPr lang="tr-TR" sz="4400" b="1" dirty="0" err="1" smtClean="0">
                <a:solidFill>
                  <a:schemeClr val="bg1"/>
                </a:solidFill>
              </a:rPr>
              <a:t>Student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residence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permit</a:t>
            </a:r>
            <a:r>
              <a:rPr lang="tr-TR" sz="4400" b="1" dirty="0" smtClean="0">
                <a:solidFill>
                  <a:schemeClr val="bg1"/>
                </a:solidFill>
              </a:rPr>
              <a:t> </a:t>
            </a:r>
            <a:r>
              <a:rPr lang="tr-TR" sz="4400" b="1" dirty="0" err="1" smtClean="0">
                <a:solidFill>
                  <a:schemeClr val="bg1"/>
                </a:solidFill>
              </a:rPr>
              <a:t>application</a:t>
            </a:r>
            <a:r>
              <a:rPr lang="tr-TR" sz="4400" b="1" dirty="0" smtClean="0">
                <a:solidFill>
                  <a:schemeClr val="bg1"/>
                </a:solidFill>
              </a:rPr>
              <a:t>’’ </a:t>
            </a:r>
            <a:endParaRPr lang="en-US" sz="4300" b="1" i="1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432"/>
            <a:ext cx="15583804" cy="69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0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660"/>
            <a:ext cx="15583805" cy="79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2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660"/>
            <a:ext cx="15583805" cy="79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1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4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tr-TR" sz="43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ollow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instructions</a:t>
            </a:r>
            <a:endParaRPr lang="tr-TR" sz="4300" dirty="0" smtClean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Marital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Status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</a:p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*Bekar-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single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</a:t>
            </a:r>
          </a:p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*Evli-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married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</a:t>
            </a:r>
          </a:p>
          <a:p>
            <a:pPr lvl="0" algn="ctr">
              <a:buSzPct val="25000"/>
            </a:pP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*Boşanmış-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divorced</a:t>
            </a:r>
            <a:r>
              <a:rPr lang="tr-TR" sz="43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675"/>
            <a:ext cx="15583804" cy="79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77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5583806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lvl="0" algn="ctr">
              <a:buSzPct val="25000"/>
            </a:pP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Choose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i="1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HUSUSI Pasaport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which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means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‘’</a:t>
            </a:r>
            <a:r>
              <a:rPr lang="tr-TR" sz="4300" dirty="0" err="1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Ordinary</a:t>
            </a:r>
            <a:r>
              <a:rPr lang="tr-TR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Passport’’ 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6815023" y="1819041"/>
            <a:ext cx="10693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2291243" y="10021875"/>
            <a:ext cx="1047538" cy="314443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3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1874520" y="1837671"/>
            <a:ext cx="12230100" cy="1156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0927"/>
            <a:ext cx="15584946" cy="59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01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Red 01">
      <a:dk1>
        <a:srgbClr val="000000"/>
      </a:dk1>
      <a:lt1>
        <a:srgbClr val="FFFFFF"/>
      </a:lt1>
      <a:dk2>
        <a:srgbClr val="797979"/>
      </a:dk2>
      <a:lt2>
        <a:srgbClr val="E1221B"/>
      </a:lt2>
      <a:accent1>
        <a:srgbClr val="900600"/>
      </a:accent1>
      <a:accent2>
        <a:srgbClr val="BB0500"/>
      </a:accent2>
      <a:accent3>
        <a:srgbClr val="E1221B"/>
      </a:accent3>
      <a:accent4>
        <a:srgbClr val="EF333B"/>
      </a:accent4>
      <a:accent5>
        <a:srgbClr val="FF5364"/>
      </a:accent5>
      <a:accent6>
        <a:srgbClr val="C7C7C7"/>
      </a:accent6>
      <a:hlink>
        <a:srgbClr val="BB0500"/>
      </a:hlink>
      <a:folHlink>
        <a:srgbClr val="FF53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358</Words>
  <Application>Microsoft Office PowerPoint</Application>
  <PresentationFormat>Custom</PresentationFormat>
  <Paragraphs>99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Open Sans Light</vt:lpstr>
      <vt:lpstr>Open Sans</vt:lpstr>
      <vt:lpstr>Arial</vt:lpstr>
      <vt:lpstr>Master</vt:lpstr>
      <vt:lpstr>Welcome to  İstanbul Bilgi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İstanbul Bilgi University</dc:title>
  <dc:creator>Advising</dc:creator>
  <cp:lastModifiedBy>Advising</cp:lastModifiedBy>
  <cp:revision>20</cp:revision>
  <dcterms:modified xsi:type="dcterms:W3CDTF">2017-09-15T09:47:42Z</dcterms:modified>
</cp:coreProperties>
</file>