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7" r:id="rId3"/>
    <p:sldId id="260" r:id="rId4"/>
    <p:sldId id="261" r:id="rId5"/>
    <p:sldId id="290" r:id="rId6"/>
    <p:sldId id="283" r:id="rId7"/>
    <p:sldId id="285" r:id="rId8"/>
    <p:sldId id="286" r:id="rId9"/>
    <p:sldId id="292" r:id="rId10"/>
    <p:sldId id="265" r:id="rId11"/>
    <p:sldId id="279" r:id="rId12"/>
    <p:sldId id="303" r:id="rId13"/>
    <p:sldId id="271" r:id="rId14"/>
    <p:sldId id="291" r:id="rId15"/>
    <p:sldId id="287" r:id="rId16"/>
    <p:sldId id="267" r:id="rId17"/>
    <p:sldId id="273" r:id="rId18"/>
    <p:sldId id="302" r:id="rId19"/>
    <p:sldId id="281" r:id="rId20"/>
    <p:sldId id="293" r:id="rId21"/>
    <p:sldId id="27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1DC80-7D08-4DAC-A709-2302C36317D8}" type="datetimeFigureOut">
              <a:rPr lang="tr-TR" smtClean="0"/>
              <a:t>5.09.2018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21C4E-CD88-42B8-B5AD-3E101B127E19}" type="slidenum">
              <a:rPr lang="tr-TR" smtClean="0"/>
              <a:t>‹#›</a:t>
            </a:fld>
            <a:endParaRPr lang="tr-TR"/>
          </a:p>
        </p:txBody>
      </p:sp>
    </p:spTree>
    <p:extLst>
      <p:ext uri="{BB962C8B-B14F-4D97-AF65-F5344CB8AC3E}">
        <p14:creationId xmlns:p14="http://schemas.microsoft.com/office/powerpoint/2010/main" val="242275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94E68FF-EC39-4A94-8E25-CBF5947AC1BA}" type="datetimeFigureOut">
              <a:rPr lang="tr-TR" smtClean="0"/>
              <a:t>5.09.2018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16326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4E68FF-EC39-4A94-8E25-CBF5947AC1BA}" type="datetimeFigureOut">
              <a:rPr lang="tr-TR" smtClean="0"/>
              <a:t>5.09.2018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29139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4E68FF-EC39-4A94-8E25-CBF5947AC1BA}" type="datetimeFigureOut">
              <a:rPr lang="tr-TR" smtClean="0"/>
              <a:t>5.09.2018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237632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4E68FF-EC39-4A94-8E25-CBF5947AC1BA}" type="datetimeFigureOut">
              <a:rPr lang="tr-TR" smtClean="0"/>
              <a:t>5.09.2018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22588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94E68FF-EC39-4A94-8E25-CBF5947AC1BA}" type="datetimeFigureOut">
              <a:rPr lang="tr-TR" smtClean="0"/>
              <a:t>5.09.2018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5879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94E68FF-EC39-4A94-8E25-CBF5947AC1BA}" type="datetimeFigureOut">
              <a:rPr lang="tr-TR" smtClean="0"/>
              <a:t>5.09.2018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81909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94E68FF-EC39-4A94-8E25-CBF5947AC1BA}" type="datetimeFigureOut">
              <a:rPr lang="tr-TR" smtClean="0"/>
              <a:t>5.09.2018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1432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94E68FF-EC39-4A94-8E25-CBF5947AC1BA}" type="datetimeFigureOut">
              <a:rPr lang="tr-TR" smtClean="0"/>
              <a:t>5.09.2018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140699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4E68FF-EC39-4A94-8E25-CBF5947AC1BA}" type="datetimeFigureOut">
              <a:rPr lang="tr-TR" smtClean="0"/>
              <a:t>5.09.2018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367548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94E68FF-EC39-4A94-8E25-CBF5947AC1BA}" type="datetimeFigureOut">
              <a:rPr lang="tr-TR" smtClean="0"/>
              <a:t>5.09.2018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32713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94E68FF-EC39-4A94-8E25-CBF5947AC1BA}" type="datetimeFigureOut">
              <a:rPr lang="tr-TR" smtClean="0"/>
              <a:t>5.09.2018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04E90C-9748-40B4-89E8-181F6A475742}" type="slidenum">
              <a:rPr lang="tr-TR" smtClean="0"/>
              <a:t>‹#›</a:t>
            </a:fld>
            <a:endParaRPr lang="tr-TR"/>
          </a:p>
        </p:txBody>
      </p:sp>
    </p:spTree>
    <p:extLst>
      <p:ext uri="{BB962C8B-B14F-4D97-AF65-F5344CB8AC3E}">
        <p14:creationId xmlns:p14="http://schemas.microsoft.com/office/powerpoint/2010/main" val="40375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E68FF-EC39-4A94-8E25-CBF5947AC1BA}" type="datetimeFigureOut">
              <a:rPr lang="tr-TR" smtClean="0"/>
              <a:t>5.09.2018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4E90C-9748-40B4-89E8-181F6A475742}" type="slidenum">
              <a:rPr lang="tr-TR" smtClean="0"/>
              <a:t>‹#›</a:t>
            </a:fld>
            <a:endParaRPr lang="tr-TR"/>
          </a:p>
        </p:txBody>
      </p:sp>
    </p:spTree>
    <p:extLst>
      <p:ext uri="{BB962C8B-B14F-4D97-AF65-F5344CB8AC3E}">
        <p14:creationId xmlns:p14="http://schemas.microsoft.com/office/powerpoint/2010/main" val="3149209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anyildizisigorta.com/" TargetMode="External"/><Relationship Id="rId2" Type="http://schemas.openxmlformats.org/officeDocument/2006/relationships/hyperlink" Target="mailto:aykut@tanyildizisigorta.com"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okan@tanyildizisigorta.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vent\Desktop\foi-what-is-health-insur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823996" cy="463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136815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tr-TR" sz="3600" dirty="0">
                <a:effectLst>
                  <a:outerShdw blurRad="38100" dist="38100" dir="2700000" algn="tl">
                    <a:srgbClr val="000000">
                      <a:alpha val="43137"/>
                    </a:srgbClr>
                  </a:outerShdw>
                </a:effectLst>
              </a:rPr>
              <a:t>HOW </a:t>
            </a:r>
            <a:r>
              <a:rPr lang="tr-TR" sz="3600" dirty="0" smtClean="0">
                <a:effectLst>
                  <a:outerShdw blurRad="38100" dist="38100" dir="2700000" algn="tl">
                    <a:srgbClr val="000000">
                      <a:alpha val="43137"/>
                    </a:srgbClr>
                  </a:outerShdw>
                </a:effectLst>
              </a:rPr>
              <a:t>CAN I USE </a:t>
            </a:r>
            <a:r>
              <a:rPr lang="tr-TR" sz="3600" dirty="0">
                <a:effectLst>
                  <a:outerShdw blurRad="38100" dist="38100" dir="2700000" algn="tl">
                    <a:srgbClr val="000000">
                      <a:alpha val="43137"/>
                    </a:srgbClr>
                  </a:outerShdw>
                </a:effectLst>
              </a:rPr>
              <a:t>MY ALLIANZ HEALTH  INSURANCE POLICY </a:t>
            </a:r>
            <a:r>
              <a:rPr lang="tr-TR" dirty="0"/>
              <a:t/>
            </a:r>
            <a:br>
              <a:rPr lang="tr-TR" dirty="0"/>
            </a:br>
            <a:endParaRPr lang="tr-TR" dirty="0"/>
          </a:p>
        </p:txBody>
      </p:sp>
      <p:sp>
        <p:nvSpPr>
          <p:cNvPr id="3" name="İçerik Yer Tutucusu 2"/>
          <p:cNvSpPr>
            <a:spLocks noGrp="1"/>
          </p:cNvSpPr>
          <p:nvPr>
            <p:ph idx="1"/>
          </p:nvPr>
        </p:nvSpPr>
        <p:spPr>
          <a:xfrm>
            <a:off x="395536" y="1828005"/>
            <a:ext cx="8229600" cy="4525963"/>
          </a:xfrm>
        </p:spPr>
        <p:txBody>
          <a:bodyPr>
            <a:normAutofit/>
          </a:bodyPr>
          <a:lstStyle/>
          <a:p>
            <a:endParaRPr lang="tr-TR" sz="2400" dirty="0"/>
          </a:p>
          <a:p>
            <a:endParaRPr lang="tr-TR" sz="2400" dirty="0"/>
          </a:p>
          <a:p>
            <a:r>
              <a:rPr lang="tr-TR" sz="2400" dirty="0" err="1"/>
              <a:t>When</a:t>
            </a:r>
            <a:r>
              <a:rPr lang="tr-TR" sz="2400" dirty="0"/>
              <a:t> </a:t>
            </a:r>
            <a:r>
              <a:rPr lang="tr-TR" sz="2400" dirty="0" err="1"/>
              <a:t>you</a:t>
            </a:r>
            <a:r>
              <a:rPr lang="tr-TR" sz="2400" dirty="0"/>
              <a:t> </a:t>
            </a:r>
            <a:r>
              <a:rPr lang="tr-TR" sz="2400" dirty="0" err="1"/>
              <a:t>go</a:t>
            </a:r>
            <a:r>
              <a:rPr lang="tr-TR" sz="2400" dirty="0"/>
              <a:t> </a:t>
            </a:r>
            <a:r>
              <a:rPr lang="tr-TR" sz="2400" dirty="0" err="1" smtClean="0"/>
              <a:t>to</a:t>
            </a:r>
            <a:r>
              <a:rPr lang="tr-TR" sz="2400" dirty="0" smtClean="0"/>
              <a:t> </a:t>
            </a:r>
            <a:r>
              <a:rPr lang="tr-TR" sz="2400" dirty="0" err="1"/>
              <a:t>Hospital</a:t>
            </a:r>
            <a:r>
              <a:rPr lang="tr-TR" sz="2400" dirty="0"/>
              <a:t> </a:t>
            </a:r>
            <a:r>
              <a:rPr lang="tr-TR" sz="2400" dirty="0" err="1"/>
              <a:t>you</a:t>
            </a:r>
            <a:r>
              <a:rPr lang="tr-TR" sz="2400" dirty="0"/>
              <a:t> can </a:t>
            </a:r>
            <a:r>
              <a:rPr lang="tr-TR" sz="2400" dirty="0" err="1"/>
              <a:t>show</a:t>
            </a:r>
            <a:r>
              <a:rPr lang="tr-TR" sz="2400" dirty="0"/>
              <a:t> </a:t>
            </a:r>
            <a:r>
              <a:rPr lang="tr-TR" sz="2400" dirty="0" err="1"/>
              <a:t>your</a:t>
            </a:r>
            <a:r>
              <a:rPr lang="tr-TR" sz="2400" dirty="0"/>
              <a:t> </a:t>
            </a:r>
            <a:r>
              <a:rPr lang="tr-TR" sz="2400" dirty="0" err="1"/>
              <a:t>Allianz</a:t>
            </a:r>
            <a:r>
              <a:rPr lang="tr-TR" sz="2400" dirty="0"/>
              <a:t> </a:t>
            </a:r>
            <a:r>
              <a:rPr lang="tr-TR" sz="2400" dirty="0" err="1"/>
              <a:t>Health</a:t>
            </a:r>
            <a:r>
              <a:rPr lang="tr-TR" sz="2400" dirty="0"/>
              <a:t> </a:t>
            </a:r>
            <a:r>
              <a:rPr lang="tr-TR" sz="2400" dirty="0" err="1"/>
              <a:t>Insurance</a:t>
            </a:r>
            <a:r>
              <a:rPr lang="tr-TR" sz="2400" dirty="0"/>
              <a:t> </a:t>
            </a:r>
            <a:r>
              <a:rPr lang="tr-TR" sz="2400" dirty="0" err="1"/>
              <a:t>Card</a:t>
            </a:r>
            <a:r>
              <a:rPr lang="tr-TR" sz="2400" dirty="0"/>
              <a:t> </a:t>
            </a:r>
            <a:r>
              <a:rPr lang="tr-TR" sz="2400" dirty="0" err="1"/>
              <a:t>or</a:t>
            </a:r>
            <a:r>
              <a:rPr lang="tr-TR" sz="2400" dirty="0"/>
              <a:t> </a:t>
            </a:r>
            <a:r>
              <a:rPr lang="tr-TR" sz="2400" dirty="0" err="1"/>
              <a:t>Policy</a:t>
            </a:r>
            <a:r>
              <a:rPr lang="tr-TR" sz="2400" dirty="0"/>
              <a:t> </a:t>
            </a:r>
            <a:r>
              <a:rPr lang="tr-TR" sz="2400" dirty="0" err="1"/>
              <a:t>Number</a:t>
            </a:r>
            <a:r>
              <a:rPr lang="tr-TR" sz="2400" dirty="0"/>
              <a:t> </a:t>
            </a:r>
            <a:r>
              <a:rPr lang="tr-TR" sz="2400" dirty="0" err="1"/>
              <a:t>to</a:t>
            </a:r>
            <a:r>
              <a:rPr lang="tr-TR" sz="2400" dirty="0"/>
              <a:t> </a:t>
            </a:r>
            <a:r>
              <a:rPr lang="tr-TR" sz="2400" dirty="0" err="1"/>
              <a:t>Hospital</a:t>
            </a:r>
            <a:r>
              <a:rPr lang="tr-TR" sz="2400" dirty="0"/>
              <a:t> </a:t>
            </a:r>
            <a:r>
              <a:rPr lang="tr-TR" sz="2400" dirty="0" err="1"/>
              <a:t>Officer</a:t>
            </a:r>
            <a:r>
              <a:rPr lang="tr-TR" sz="2400" dirty="0"/>
              <a:t>.</a:t>
            </a:r>
            <a:r>
              <a:rPr lang="en-US" sz="2400" dirty="0"/>
              <a:t> </a:t>
            </a:r>
            <a:endParaRPr lang="tr-TR" sz="2400" dirty="0"/>
          </a:p>
          <a:p>
            <a:endParaRPr lang="tr-TR" sz="2400" dirty="0"/>
          </a:p>
          <a:p>
            <a:endParaRPr lang="tr-TR" sz="2400" dirty="0"/>
          </a:p>
          <a:p>
            <a:r>
              <a:rPr lang="tr-TR" sz="2400" dirty="0" err="1" smtClean="0"/>
              <a:t>After</a:t>
            </a:r>
            <a:r>
              <a:rPr lang="en-US" sz="2400" dirty="0" smtClean="0"/>
              <a:t> </a:t>
            </a:r>
            <a:r>
              <a:rPr lang="en-US" sz="2400" dirty="0"/>
              <a:t>the hospital </a:t>
            </a:r>
            <a:r>
              <a:rPr lang="en-US" sz="2400" dirty="0" smtClean="0"/>
              <a:t>officer </a:t>
            </a:r>
            <a:r>
              <a:rPr lang="en-US" sz="2400" dirty="0"/>
              <a:t>ask for the </a:t>
            </a:r>
            <a:r>
              <a:rPr lang="en-US" sz="2400" dirty="0" smtClean="0"/>
              <a:t>provision </a:t>
            </a:r>
            <a:r>
              <a:rPr lang="en-US" sz="2400" dirty="0"/>
              <a:t>the system will respond automatically.</a:t>
            </a:r>
            <a:endParaRPr lang="tr-TR" sz="2400"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92" y="5849937"/>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96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5832648"/>
          </a:xfrm>
        </p:spPr>
        <p:txBody>
          <a:bodyPr/>
          <a:lstStyle/>
          <a:p>
            <a:pPr marL="0" indent="0" algn="ctr">
              <a:buNone/>
            </a:pPr>
            <a:endParaRPr lang="tr-TR" dirty="0"/>
          </a:p>
          <a:p>
            <a:pPr marL="0" indent="0" algn="ctr">
              <a:buNone/>
            </a:pPr>
            <a:r>
              <a:rPr lang="tr-TR" dirty="0" err="1">
                <a:effectLst>
                  <a:outerShdw blurRad="38100" dist="38100" dir="2700000" algn="tl">
                    <a:srgbClr val="000000">
                      <a:alpha val="43137"/>
                    </a:srgbClr>
                  </a:outerShdw>
                </a:effectLst>
              </a:rPr>
              <a:t>Exclusion</a:t>
            </a:r>
            <a:r>
              <a:rPr lang="tr-TR" dirty="0">
                <a:effectLst>
                  <a:outerShdw blurRad="38100" dist="38100" dir="2700000" algn="tl">
                    <a:srgbClr val="000000">
                      <a:alpha val="43137"/>
                    </a:srgbClr>
                  </a:outerShdw>
                </a:effectLst>
              </a:rPr>
              <a:t> </a:t>
            </a:r>
            <a:r>
              <a:rPr lang="tr-TR" dirty="0" err="1" smtClean="0">
                <a:effectLst>
                  <a:outerShdw blurRad="38100" dist="38100" dir="2700000" algn="tl">
                    <a:srgbClr val="000000">
                      <a:alpha val="43137"/>
                    </a:srgbClr>
                  </a:outerShdw>
                </a:effectLst>
              </a:rPr>
              <a:t>Situation</a:t>
            </a:r>
            <a:endParaRPr lang="tr-TR" dirty="0">
              <a:effectLst>
                <a:outerShdw blurRad="38100" dist="38100" dir="2700000" algn="tl">
                  <a:srgbClr val="000000">
                    <a:alpha val="43137"/>
                  </a:srgbClr>
                </a:outerShdw>
              </a:effectLst>
            </a:endParaRPr>
          </a:p>
          <a:p>
            <a:pPr marL="0" indent="0">
              <a:buNone/>
            </a:pPr>
            <a:endParaRPr lang="tr-TR" dirty="0"/>
          </a:p>
          <a:p>
            <a:r>
              <a:rPr lang="en-US" sz="2400" dirty="0"/>
              <a:t>The previously existing illnesses are not </a:t>
            </a:r>
            <a:r>
              <a:rPr lang="en-US" sz="2400" dirty="0" smtClean="0"/>
              <a:t>cover</a:t>
            </a:r>
            <a:r>
              <a:rPr lang="tr-TR" sz="2400" dirty="0" err="1" smtClean="0"/>
              <a:t>ed</a:t>
            </a:r>
            <a:r>
              <a:rPr lang="tr-TR" sz="2400" dirty="0" smtClean="0"/>
              <a:t> </a:t>
            </a:r>
            <a:r>
              <a:rPr lang="tr-TR" sz="2400" dirty="0" err="1" smtClean="0"/>
              <a:t>by</a:t>
            </a:r>
            <a:r>
              <a:rPr lang="tr-TR" sz="2400" dirty="0" smtClean="0"/>
              <a:t> </a:t>
            </a:r>
            <a:r>
              <a:rPr lang="tr-TR" sz="2400" dirty="0" err="1" smtClean="0"/>
              <a:t>the</a:t>
            </a:r>
            <a:r>
              <a:rPr lang="en-US" sz="2400" dirty="0" smtClean="0"/>
              <a:t> </a:t>
            </a:r>
            <a:r>
              <a:rPr lang="en-US" sz="2400" dirty="0"/>
              <a:t>policy</a:t>
            </a:r>
            <a:r>
              <a:rPr lang="en-US" sz="2400" dirty="0" smtClean="0"/>
              <a:t>.</a:t>
            </a:r>
            <a:endParaRPr lang="tr-TR" sz="2400" dirty="0"/>
          </a:p>
          <a:p>
            <a:endParaRPr lang="tr-TR" sz="2400" dirty="0"/>
          </a:p>
          <a:p>
            <a:r>
              <a:rPr lang="en-US" sz="2400" dirty="0"/>
              <a:t>There is a 12-month waiting period for people who will be insured for the first time in some diseases.</a:t>
            </a:r>
          </a:p>
          <a:p>
            <a:pPr marL="0" indent="0">
              <a:buNone/>
            </a:pPr>
            <a:endParaRPr lang="tr-TR" dirty="0"/>
          </a:p>
          <a:p>
            <a:pPr marL="0" indent="0">
              <a:buNone/>
            </a:pP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marL="0" indent="0">
              <a:buNone/>
            </a:pPr>
            <a:endParaRPr lang="tr-TR" dirty="0"/>
          </a:p>
          <a:p>
            <a:pPr marL="0" indent="0">
              <a:buNone/>
            </a:pPr>
            <a:endParaRPr lang="tr-TR" dirty="0"/>
          </a:p>
          <a:p>
            <a:endParaRPr lang="tr-TR"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Okan Sarı\AppData\Local\Microsoft\Windows\Temporary Internet Files\Content.Outlook\PIGXK8YB\Tanyıldızı Logo Yüksek Pix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92" y="5849937"/>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1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Waiting Periods for Treatments</a:t>
            </a:r>
            <a:endParaRPr lang="tr-TR"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4929411"/>
          </a:xfrm>
        </p:spPr>
        <p:txBody>
          <a:bodyPr>
            <a:noAutofit/>
          </a:bodyPr>
          <a:lstStyle/>
          <a:p>
            <a:r>
              <a:rPr lang="en-US" sz="1400" b="1" dirty="0"/>
              <a:t>Waiting Periods for Treatments</a:t>
            </a:r>
            <a:endParaRPr lang="tr-TR" sz="1400" b="1" dirty="0"/>
          </a:p>
          <a:p>
            <a:r>
              <a:rPr lang="en-US" sz="1400" dirty="0"/>
              <a:t>Regardless of the treatment nature (inpatient/outpatient), expenses related to the treatments, complications,  physical therapy and  rehabilitation procedures  performed  in  relation to   the following diseases and illnesses are covered under the relevant benefits only after 12 months of enrolling into the policy.</a:t>
            </a:r>
            <a:endParaRPr lang="tr-TR" sz="1400" dirty="0"/>
          </a:p>
          <a:p>
            <a:r>
              <a:rPr lang="en-US" sz="1400" dirty="0"/>
              <a:t>Gall bladder and/or biliary tract diseases,</a:t>
            </a:r>
            <a:endParaRPr lang="tr-TR" sz="1400" dirty="0"/>
          </a:p>
          <a:p>
            <a:r>
              <a:rPr lang="en-US" sz="1400" dirty="0"/>
              <a:t>All kinds of hernias,</a:t>
            </a:r>
            <a:endParaRPr lang="tr-TR" sz="1400" dirty="0"/>
          </a:p>
          <a:p>
            <a:r>
              <a:rPr lang="en-US" sz="1400" dirty="0"/>
              <a:t>Vertebral column and disk diseases,</a:t>
            </a:r>
            <a:endParaRPr lang="tr-TR" sz="1400" dirty="0"/>
          </a:p>
          <a:p>
            <a:r>
              <a:rPr lang="en-US" sz="1400" dirty="0"/>
              <a:t>Desmoids cyst sacral,</a:t>
            </a:r>
            <a:endParaRPr lang="tr-TR" sz="1400" dirty="0"/>
          </a:p>
          <a:p>
            <a:r>
              <a:rPr lang="en-US" sz="1400" dirty="0"/>
              <a:t>Anorectal diseases,(ex: hemorrhoid , fissure)</a:t>
            </a:r>
            <a:endParaRPr lang="tr-TR" sz="1400" dirty="0"/>
          </a:p>
          <a:p>
            <a:r>
              <a:rPr lang="en-US" sz="1400" dirty="0"/>
              <a:t>Uterine and ovarian diseases,</a:t>
            </a:r>
            <a:endParaRPr lang="tr-TR" sz="1400" dirty="0"/>
          </a:p>
          <a:p>
            <a:r>
              <a:rPr lang="en-US" sz="1400" dirty="0"/>
              <a:t>Tonsils and adenoid diseases,</a:t>
            </a:r>
            <a:endParaRPr lang="tr-TR" sz="1400" dirty="0"/>
          </a:p>
          <a:p>
            <a:r>
              <a:rPr lang="en-US" sz="1400" dirty="0"/>
              <a:t>Nasal polyps,</a:t>
            </a:r>
            <a:endParaRPr lang="tr-TR" sz="1400" dirty="0"/>
          </a:p>
          <a:p>
            <a:r>
              <a:rPr lang="en-US" sz="1400" dirty="0"/>
              <a:t>Cranial sinus diseases,</a:t>
            </a:r>
            <a:endParaRPr lang="tr-TR" sz="1400" dirty="0"/>
          </a:p>
          <a:p>
            <a:r>
              <a:rPr lang="en-US" sz="1400" dirty="0"/>
              <a:t>Knee, shoulder, hip, elbow joint diseases and lesions (ex: meniscus, ligament injuries and chondral fractures),</a:t>
            </a:r>
            <a:endParaRPr lang="tr-TR" sz="1400" dirty="0"/>
          </a:p>
          <a:p>
            <a:r>
              <a:rPr lang="en-US" sz="1400" dirty="0"/>
              <a:t>Cataract,</a:t>
            </a:r>
            <a:endParaRPr lang="tr-TR" sz="1400" dirty="0"/>
          </a:p>
          <a:p>
            <a:r>
              <a:rPr lang="en-US" sz="1400" dirty="0"/>
              <a:t>Prostate diseases,</a:t>
            </a:r>
            <a:endParaRPr lang="tr-TR" sz="1400" dirty="0"/>
          </a:p>
          <a:p>
            <a:r>
              <a:rPr lang="en-US" sz="1400" dirty="0"/>
              <a:t>All kinds of varicose,</a:t>
            </a:r>
            <a:endParaRPr lang="tr-TR" sz="1400" dirty="0"/>
          </a:p>
          <a:p>
            <a:r>
              <a:rPr lang="en-US" sz="1400" dirty="0"/>
              <a:t>Hydrocele,</a:t>
            </a:r>
            <a:endParaRPr lang="tr-TR" sz="1400" dirty="0"/>
          </a:p>
          <a:p>
            <a:r>
              <a:rPr lang="en-US" sz="1400" dirty="0"/>
              <a:t>Kidney and urinary system stones,</a:t>
            </a:r>
            <a:endParaRPr lang="tr-TR" sz="1400" dirty="0"/>
          </a:p>
          <a:p>
            <a:r>
              <a:rPr lang="en-US" sz="1400" dirty="0"/>
              <a:t>Thyroid gland diseases </a:t>
            </a:r>
            <a:endParaRPr lang="tr-TR" sz="1400" dirty="0"/>
          </a:p>
          <a:p>
            <a:endParaRPr lang="en-US" sz="1400"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805264"/>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950" y="0"/>
            <a:ext cx="1475360" cy="548688"/>
          </a:xfrm>
          <a:prstGeom prst="rect">
            <a:avLst/>
          </a:prstGeom>
        </p:spPr>
      </p:pic>
    </p:spTree>
    <p:extLst>
      <p:ext uri="{BB962C8B-B14F-4D97-AF65-F5344CB8AC3E}">
        <p14:creationId xmlns:p14="http://schemas.microsoft.com/office/powerpoint/2010/main" val="251710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effectLst>
            <a:outerShdw blurRad="50800" dist="38100" dir="16200000" rotWithShape="0">
              <a:prstClr val="black">
                <a:alpha val="40000"/>
              </a:prstClr>
            </a:outerShdw>
          </a:effectLst>
        </p:spPr>
        <p:txBody>
          <a:bodyPr>
            <a:normAutofit/>
          </a:bodyPr>
          <a:lstStyle/>
          <a:p>
            <a:pPr algn="l"/>
            <a:r>
              <a:rPr lang="tr-TR" sz="3200" dirty="0"/>
              <a:t>ALLIANZ AMBULANCE</a:t>
            </a:r>
            <a:r>
              <a:rPr lang="tr-TR" dirty="0"/>
              <a:t/>
            </a:r>
            <a:br>
              <a:rPr lang="tr-TR" dirty="0"/>
            </a:br>
            <a:r>
              <a:rPr lang="tr-TR" sz="1600" dirty="0">
                <a:effectLst>
                  <a:outerShdw blurRad="38100" dist="38100" dir="2700000" algn="tl">
                    <a:srgbClr val="000000">
                      <a:alpha val="43137"/>
                    </a:srgbClr>
                  </a:outerShdw>
                </a:effectLst>
              </a:rPr>
              <a:t>ALLIANZ CUSTOMER SERVICE: </a:t>
            </a:r>
            <a:r>
              <a:rPr lang="tr-TR" sz="2400" dirty="0">
                <a:effectLst>
                  <a:outerShdw blurRad="38100" dist="38100" dir="2700000" algn="tl">
                    <a:srgbClr val="000000">
                      <a:alpha val="43137"/>
                    </a:srgbClr>
                  </a:outerShdw>
                </a:effectLst>
              </a:rPr>
              <a:t>0850 399 9999</a:t>
            </a:r>
            <a:endParaRPr lang="tr-TR" sz="2800"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644008" y="1417638"/>
            <a:ext cx="4320480" cy="4891657"/>
          </a:xfrm>
        </p:spPr>
        <p:txBody>
          <a:bodyPr>
            <a:noAutofit/>
          </a:bodyPr>
          <a:lstStyle/>
          <a:p>
            <a:pPr marL="0" indent="0">
              <a:buNone/>
            </a:pPr>
            <a:r>
              <a:rPr lang="tr-TR" sz="2400" dirty="0" err="1"/>
              <a:t>Policy</a:t>
            </a:r>
            <a:r>
              <a:rPr lang="tr-TR" sz="2400" dirty="0"/>
              <a:t> </a:t>
            </a:r>
            <a:r>
              <a:rPr lang="tr-TR" sz="2400" dirty="0" smtClean="0"/>
              <a:t>has an </a:t>
            </a:r>
            <a:r>
              <a:rPr lang="tr-TR" sz="2400" dirty="0" err="1"/>
              <a:t>Emergency</a:t>
            </a:r>
            <a:r>
              <a:rPr lang="tr-TR" sz="2400" dirty="0"/>
              <a:t> Service 100 % </a:t>
            </a:r>
            <a:r>
              <a:rPr lang="tr-TR" sz="2400" dirty="0" err="1"/>
              <a:t>Unlimited</a:t>
            </a:r>
            <a:r>
              <a:rPr lang="tr-TR" sz="2400" dirty="0"/>
              <a:t>.</a:t>
            </a:r>
          </a:p>
          <a:p>
            <a:pPr marL="0" indent="0">
              <a:buNone/>
            </a:pPr>
            <a:endParaRPr lang="tr-TR" sz="2400" dirty="0"/>
          </a:p>
          <a:p>
            <a:pPr marL="0" indent="0">
              <a:buNone/>
            </a:pPr>
            <a:r>
              <a:rPr lang="tr-TR" sz="2400" dirty="0"/>
              <a:t>People </a:t>
            </a:r>
            <a:r>
              <a:rPr lang="tr-TR" sz="2400" dirty="0" err="1"/>
              <a:t>who</a:t>
            </a:r>
            <a:r>
              <a:rPr lang="tr-TR" sz="2400" dirty="0"/>
              <a:t> </a:t>
            </a:r>
            <a:r>
              <a:rPr lang="tr-TR" sz="2400" dirty="0" err="1"/>
              <a:t>need</a:t>
            </a:r>
            <a:r>
              <a:rPr lang="tr-TR" sz="2400" dirty="0"/>
              <a:t> </a:t>
            </a:r>
            <a:r>
              <a:rPr lang="tr-TR" sz="2400" dirty="0" err="1"/>
              <a:t>Ambulance</a:t>
            </a:r>
            <a:r>
              <a:rPr lang="tr-TR" sz="2400" dirty="0"/>
              <a:t> </a:t>
            </a:r>
            <a:r>
              <a:rPr lang="tr-TR" sz="2400" dirty="0" err="1"/>
              <a:t>they</a:t>
            </a:r>
            <a:r>
              <a:rPr lang="tr-TR" sz="2400" dirty="0"/>
              <a:t> </a:t>
            </a:r>
            <a:r>
              <a:rPr lang="tr-TR" sz="2400" dirty="0" err="1"/>
              <a:t>use</a:t>
            </a:r>
            <a:r>
              <a:rPr lang="tr-TR" sz="2400" dirty="0"/>
              <a:t> </a:t>
            </a:r>
            <a:r>
              <a:rPr lang="tr-TR" sz="2400" dirty="0" err="1"/>
              <a:t>free</a:t>
            </a:r>
            <a:r>
              <a:rPr lang="tr-TR" sz="2400" dirty="0"/>
              <a:t> </a:t>
            </a:r>
            <a:r>
              <a:rPr lang="tr-TR" sz="2400" dirty="0" err="1" smtClean="0"/>
              <a:t>by</a:t>
            </a:r>
            <a:r>
              <a:rPr lang="tr-TR" sz="2400" dirty="0" smtClean="0"/>
              <a:t> </a:t>
            </a:r>
            <a:r>
              <a:rPr lang="tr-TR" sz="2400" dirty="0" err="1"/>
              <a:t>using</a:t>
            </a:r>
            <a:r>
              <a:rPr lang="tr-TR" sz="2400" dirty="0"/>
              <a:t> </a:t>
            </a:r>
            <a:r>
              <a:rPr lang="tr-TR" sz="2400" dirty="0" err="1"/>
              <a:t>call</a:t>
            </a:r>
            <a:r>
              <a:rPr lang="tr-TR" sz="2400" dirty="0"/>
              <a:t> Allianz </a:t>
            </a:r>
            <a:r>
              <a:rPr lang="tr-TR" sz="2400" dirty="0" err="1"/>
              <a:t>Customer</a:t>
            </a:r>
            <a:r>
              <a:rPr lang="tr-TR" sz="2400" dirty="0"/>
              <a:t> </a:t>
            </a:r>
            <a:r>
              <a:rPr lang="tr-TR" sz="2400" dirty="0" smtClean="0"/>
              <a:t>Service.</a:t>
            </a:r>
            <a:endParaRPr lang="tr-TR" sz="2400" dirty="0"/>
          </a:p>
          <a:p>
            <a:pPr marL="0" indent="0">
              <a:buNone/>
            </a:pPr>
            <a:endParaRPr lang="tr-TR" sz="2400" dirty="0"/>
          </a:p>
          <a:p>
            <a:pPr marL="0" indent="0">
              <a:buNone/>
            </a:pPr>
            <a:r>
              <a:rPr lang="tr-TR" sz="2400" b="1" dirty="0" err="1">
                <a:solidFill>
                  <a:srgbClr val="FF0000"/>
                </a:solidFill>
              </a:rPr>
              <a:t>For</a:t>
            </a:r>
            <a:r>
              <a:rPr lang="tr-TR" sz="2400" b="1" dirty="0">
                <a:solidFill>
                  <a:srgbClr val="FF0000"/>
                </a:solidFill>
              </a:rPr>
              <a:t> </a:t>
            </a:r>
            <a:r>
              <a:rPr lang="tr-TR" sz="2400" b="1" dirty="0" err="1">
                <a:solidFill>
                  <a:srgbClr val="FF0000"/>
                </a:solidFill>
              </a:rPr>
              <a:t>only</a:t>
            </a:r>
            <a:r>
              <a:rPr lang="tr-TR" sz="2400" b="1" dirty="0">
                <a:solidFill>
                  <a:srgbClr val="FF0000"/>
                </a:solidFill>
              </a:rPr>
              <a:t> </a:t>
            </a:r>
            <a:r>
              <a:rPr lang="tr-TR" sz="2400" b="1" dirty="0" err="1">
                <a:solidFill>
                  <a:srgbClr val="FF0000"/>
                </a:solidFill>
              </a:rPr>
              <a:t>Emergency</a:t>
            </a:r>
            <a:r>
              <a:rPr lang="tr-TR" sz="2400" b="1" dirty="0">
                <a:solidFill>
                  <a:srgbClr val="FF0000"/>
                </a:solidFill>
              </a:rPr>
              <a:t> </a:t>
            </a:r>
            <a:r>
              <a:rPr lang="tr-TR" sz="2400" b="1" dirty="0" err="1">
                <a:solidFill>
                  <a:srgbClr val="FF0000"/>
                </a:solidFill>
              </a:rPr>
              <a:t>Situations</a:t>
            </a:r>
            <a:endParaRPr lang="tr-TR" sz="24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75980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Okan Sarı\AppData\Local\Microsoft\Windows\Temporary Internet Files\Content.Outlook\PIGXK8YB\Tanyıldızı Logo Yüksek Pix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805264"/>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23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772816"/>
            <a:ext cx="8496944" cy="252028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dirty="0">
                <a:effectLst>
                  <a:outerShdw blurRad="38100" dist="38100" dir="2700000" algn="tl">
                    <a:srgbClr val="000000">
                      <a:alpha val="43137"/>
                    </a:srgbClr>
                  </a:outerShdw>
                </a:effectLst>
              </a:rPr>
              <a:t>2. </a:t>
            </a:r>
            <a:r>
              <a:rPr lang="tr-TR" sz="3200" dirty="0" err="1">
                <a:effectLst>
                  <a:outerShdw blurRad="38100" dist="38100" dir="2700000" algn="tl">
                    <a:srgbClr val="000000">
                      <a:alpha val="43137"/>
                    </a:srgbClr>
                  </a:outerShdw>
                </a:effectLst>
              </a:rPr>
              <a:t>You</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Need</a:t>
            </a:r>
            <a:r>
              <a:rPr lang="tr-TR" sz="3200" dirty="0">
                <a:effectLst>
                  <a:outerShdw blurRad="38100" dist="38100" dir="2700000" algn="tl">
                    <a:srgbClr val="000000">
                      <a:alpha val="43137"/>
                    </a:srgbClr>
                  </a:outerShdw>
                </a:effectLst>
              </a:rPr>
              <a:t> A </a:t>
            </a:r>
            <a:r>
              <a:rPr lang="tr-TR" sz="3200" dirty="0" err="1">
                <a:effectLst>
                  <a:outerShdw blurRad="38100" dist="38100" dir="2700000" algn="tl">
                    <a:srgbClr val="000000">
                      <a:alpha val="43137"/>
                    </a:srgbClr>
                  </a:outerShdw>
                </a:effectLst>
              </a:rPr>
              <a:t>Health</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Insurance</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Policy</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For</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Residence</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Permit</a:t>
            </a:r>
            <a:r>
              <a:rPr lang="tr-TR" sz="3200" dirty="0">
                <a:effectLst>
                  <a:outerShdw blurRad="38100" dist="38100" dir="2700000" algn="tl">
                    <a:srgbClr val="000000">
                      <a:alpha val="43137"/>
                    </a:srgbClr>
                  </a:outerShdw>
                </a:effectLst>
              </a:rPr>
              <a:t/>
            </a:r>
            <a:br>
              <a:rPr lang="tr-TR" sz="3200" dirty="0">
                <a:effectLst>
                  <a:outerShdw blurRad="38100" dist="38100" dir="2700000" algn="tl">
                    <a:srgbClr val="000000">
                      <a:alpha val="43137"/>
                    </a:srgbClr>
                  </a:outerShdw>
                </a:effectLst>
              </a:rPr>
            </a:br>
            <a:endParaRPr lang="tr-TR" sz="3200" dirty="0">
              <a:effectLst>
                <a:outerShdw blurRad="38100" dist="38100" dir="2700000" algn="tl">
                  <a:srgbClr val="000000">
                    <a:alpha val="43137"/>
                  </a:srgbClr>
                </a:outerShdw>
              </a:effectLst>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Okan Sarı\AppData\Local\Microsoft\Windows\Temporary Internet Files\Content.Outlook\PIGXK8YB\Tanyıldızı Logo Yüksek Pix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92" y="5849937"/>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17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549275"/>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dirty="0" err="1">
                <a:effectLst>
                  <a:outerShdw blurRad="38100" dist="38100" dir="2700000" algn="tl">
                    <a:srgbClr val="000000">
                      <a:alpha val="43137"/>
                    </a:srgbClr>
                  </a:outerShdw>
                </a:effectLst>
              </a:rPr>
              <a:t>Residence</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Permit</a:t>
            </a:r>
            <a:r>
              <a:rPr lang="tr-TR" sz="3200" dirty="0">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467544" y="2199816"/>
            <a:ext cx="8229600" cy="4525963"/>
          </a:xfrm>
        </p:spPr>
        <p:txBody>
          <a:bodyPr/>
          <a:lstStyle/>
          <a:p>
            <a:r>
              <a:rPr lang="tr-TR" sz="2400" dirty="0" err="1"/>
              <a:t>Foreign</a:t>
            </a:r>
            <a:r>
              <a:rPr lang="tr-TR" sz="2400" dirty="0"/>
              <a:t> International </a:t>
            </a:r>
            <a:r>
              <a:rPr lang="tr-TR" sz="2400" dirty="0" err="1"/>
              <a:t>Student</a:t>
            </a:r>
            <a:r>
              <a:rPr lang="tr-TR" sz="2400" dirty="0"/>
              <a:t> </a:t>
            </a:r>
            <a:r>
              <a:rPr lang="en-US" sz="2400" dirty="0"/>
              <a:t>will be covered by the </a:t>
            </a:r>
            <a:r>
              <a:rPr lang="tr-TR" sz="2400" dirty="0" err="1"/>
              <a:t>Private</a:t>
            </a:r>
            <a:r>
              <a:rPr lang="tr-TR" sz="2400" dirty="0"/>
              <a:t> H</a:t>
            </a:r>
            <a:r>
              <a:rPr lang="en-US" sz="2400" dirty="0" err="1"/>
              <a:t>ealth</a:t>
            </a:r>
            <a:r>
              <a:rPr lang="en-US" sz="2400" dirty="0"/>
              <a:t> </a:t>
            </a:r>
            <a:r>
              <a:rPr lang="tr-TR" sz="2400" dirty="0"/>
              <a:t>I</a:t>
            </a:r>
            <a:r>
              <a:rPr lang="en-US" sz="2400" dirty="0" err="1"/>
              <a:t>nsurance</a:t>
            </a:r>
            <a:r>
              <a:rPr lang="en-US" sz="2400" dirty="0"/>
              <a:t> if they are required within 3 months of the first </a:t>
            </a:r>
            <a:r>
              <a:rPr lang="tr-TR" sz="2400" dirty="0" err="1"/>
              <a:t>arrival</a:t>
            </a:r>
            <a:r>
              <a:rPr lang="en-US" sz="2400" dirty="0"/>
              <a:t> date.</a:t>
            </a:r>
            <a:endParaRPr lang="tr-TR" sz="2400" dirty="0"/>
          </a:p>
          <a:p>
            <a:endParaRPr lang="tr-TR" sz="2400" dirty="0"/>
          </a:p>
          <a:p>
            <a:r>
              <a:rPr lang="tr-TR" sz="2400" dirty="0" err="1"/>
              <a:t>For</a:t>
            </a:r>
            <a:r>
              <a:rPr lang="tr-TR" sz="2400" dirty="0"/>
              <a:t> </a:t>
            </a:r>
            <a:r>
              <a:rPr lang="tr-TR" sz="2400" dirty="0" err="1"/>
              <a:t>this</a:t>
            </a:r>
            <a:r>
              <a:rPr lang="tr-TR" sz="2400" dirty="0"/>
              <a:t> </a:t>
            </a:r>
            <a:r>
              <a:rPr lang="tr-TR" sz="2400" dirty="0" err="1"/>
              <a:t>reason</a:t>
            </a:r>
            <a:r>
              <a:rPr lang="tr-TR" sz="2400" dirty="0"/>
              <a:t>;</a:t>
            </a:r>
            <a:r>
              <a:rPr lang="en-US" sz="2400" dirty="0"/>
              <a:t> </a:t>
            </a:r>
            <a:r>
              <a:rPr lang="tr-TR" sz="2400" dirty="0"/>
              <a:t>International </a:t>
            </a:r>
            <a:r>
              <a:rPr lang="tr-TR" sz="2400" dirty="0" smtClean="0"/>
              <a:t>Students, </a:t>
            </a:r>
            <a:r>
              <a:rPr lang="en-US" sz="2400" dirty="0"/>
              <a:t>who live Turkey, </a:t>
            </a:r>
            <a:r>
              <a:rPr lang="en-US" sz="2400" dirty="0" smtClean="0"/>
              <a:t>need </a:t>
            </a:r>
            <a:r>
              <a:rPr lang="tr-TR" sz="2400" dirty="0"/>
              <a:t>P</a:t>
            </a:r>
            <a:r>
              <a:rPr lang="en-US" sz="2400" dirty="0" err="1"/>
              <a:t>rivate</a:t>
            </a:r>
            <a:r>
              <a:rPr lang="en-US" sz="2400" dirty="0"/>
              <a:t> </a:t>
            </a:r>
            <a:r>
              <a:rPr lang="tr-TR" sz="2400" dirty="0"/>
              <a:t>H</a:t>
            </a:r>
            <a:r>
              <a:rPr lang="en-US" sz="2400" dirty="0" err="1"/>
              <a:t>ealth</a:t>
            </a:r>
            <a:r>
              <a:rPr lang="en-US" sz="2400" dirty="0"/>
              <a:t> </a:t>
            </a:r>
            <a:r>
              <a:rPr lang="tr-TR" sz="2400" dirty="0"/>
              <a:t>I</a:t>
            </a:r>
            <a:r>
              <a:rPr lang="en-US" sz="2400" dirty="0" err="1"/>
              <a:t>nsurance</a:t>
            </a:r>
            <a:r>
              <a:rPr lang="en-US" sz="2400" dirty="0"/>
              <a:t> for </a:t>
            </a:r>
            <a:r>
              <a:rPr lang="tr-TR" sz="2400" dirty="0"/>
              <a:t>P</a:t>
            </a:r>
            <a:r>
              <a:rPr lang="en-US" sz="2400" dirty="0"/>
              <a:t>lace of </a:t>
            </a:r>
            <a:r>
              <a:rPr lang="tr-TR" sz="2400" dirty="0"/>
              <a:t>R</a:t>
            </a:r>
            <a:r>
              <a:rPr lang="en-US" sz="2400" dirty="0" err="1"/>
              <a:t>esidence</a:t>
            </a:r>
            <a:r>
              <a:rPr lang="en-US" sz="2400" dirty="0"/>
              <a:t>.</a:t>
            </a:r>
            <a:endParaRPr lang="tr-TR" sz="2400" dirty="0"/>
          </a:p>
          <a:p>
            <a:pPr marL="0" indent="0">
              <a:buNone/>
            </a:pP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Okan Sarı\AppData\Local\Microsoft\Windows\Temporary Internet Files\Content.Outlook\PIGXK8YB\Tanyıldızı Logo Yüksek Pix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159" y="5733256"/>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71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159" y="5733256"/>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dmin\Desktop\örbe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12022" cy="555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3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tr-TR" dirty="0"/>
              <a:t/>
            </a:r>
            <a:br>
              <a:rPr lang="tr-TR" dirty="0"/>
            </a:br>
            <a:r>
              <a:rPr lang="tr-TR" dirty="0"/>
              <a:t/>
            </a:r>
            <a:br>
              <a:rPr lang="tr-TR" dirty="0"/>
            </a:br>
            <a:r>
              <a:rPr lang="en-US" sz="3600" dirty="0">
                <a:effectLst>
                  <a:outerShdw blurRad="38100" dist="38100" dir="2700000" algn="tl">
                    <a:srgbClr val="000000">
                      <a:alpha val="43137"/>
                    </a:srgbClr>
                  </a:outerShdw>
                </a:effectLst>
              </a:rPr>
              <a:t>WHAT SHOULD APPLY TO REGISTER</a:t>
            </a:r>
            <a:r>
              <a:rPr lang="en-US" sz="3600" dirty="0"/>
              <a:t/>
            </a:r>
            <a:br>
              <a:rPr lang="en-US" sz="3600" dirty="0"/>
            </a:br>
            <a:endParaRPr lang="tr-TR" sz="3600" dirty="0"/>
          </a:p>
        </p:txBody>
      </p:sp>
      <p:sp>
        <p:nvSpPr>
          <p:cNvPr id="3" name="İçerik Yer Tutucusu 2"/>
          <p:cNvSpPr>
            <a:spLocks noGrp="1"/>
          </p:cNvSpPr>
          <p:nvPr>
            <p:ph idx="1"/>
          </p:nvPr>
        </p:nvSpPr>
        <p:spPr>
          <a:xfrm>
            <a:off x="395536" y="1700808"/>
            <a:ext cx="8208912" cy="4896544"/>
          </a:xfrm>
        </p:spPr>
        <p:txBody>
          <a:bodyPr>
            <a:normAutofit/>
          </a:bodyPr>
          <a:lstStyle/>
          <a:p>
            <a:pPr marL="0" indent="0">
              <a:buNone/>
            </a:pPr>
            <a:endParaRPr lang="tr-TR" dirty="0"/>
          </a:p>
          <a:p>
            <a:pPr marL="514350" indent="-514350">
              <a:buFont typeface="+mj-lt"/>
              <a:buAutoNum type="arabicPeriod"/>
            </a:pPr>
            <a:r>
              <a:rPr lang="tr-TR" sz="2800" dirty="0">
                <a:effectLst>
                  <a:outerShdw blurRad="38100" dist="38100" dir="2700000" algn="tl">
                    <a:srgbClr val="000000">
                      <a:alpha val="43137"/>
                    </a:srgbClr>
                  </a:outerShdw>
                </a:effectLst>
              </a:rPr>
              <a:t>Application form </a:t>
            </a:r>
          </a:p>
          <a:p>
            <a:pPr>
              <a:buFont typeface="Wingdings" pitchFamily="2" charset="2"/>
              <a:buChar char="v"/>
            </a:pPr>
            <a:r>
              <a:rPr lang="en-US" sz="1600" dirty="0"/>
              <a:t>You can find application form on </a:t>
            </a:r>
            <a:r>
              <a:rPr lang="tr-TR" sz="1600" dirty="0" err="1"/>
              <a:t>Erasmus</a:t>
            </a:r>
            <a:r>
              <a:rPr lang="tr-TR" sz="1600" dirty="0"/>
              <a:t> Office</a:t>
            </a:r>
          </a:p>
          <a:p>
            <a:r>
              <a:rPr lang="tr-TR" sz="2400" dirty="0"/>
              <a:t>-Passport </a:t>
            </a:r>
            <a:r>
              <a:rPr lang="tr-TR" sz="2400" dirty="0" smtClean="0"/>
              <a:t>Identity </a:t>
            </a:r>
            <a:r>
              <a:rPr lang="tr-TR" sz="2400" dirty="0"/>
              <a:t>(Passport </a:t>
            </a:r>
            <a:r>
              <a:rPr lang="tr-TR" sz="2400" dirty="0" err="1"/>
              <a:t>Number</a:t>
            </a:r>
            <a:r>
              <a:rPr lang="tr-TR" sz="2400" dirty="0"/>
              <a:t>)</a:t>
            </a:r>
          </a:p>
          <a:p>
            <a:r>
              <a:rPr lang="tr-TR" sz="2400" dirty="0"/>
              <a:t>-</a:t>
            </a:r>
            <a:r>
              <a:rPr lang="tr-TR" sz="2400" dirty="0" err="1"/>
              <a:t>Student</a:t>
            </a:r>
            <a:r>
              <a:rPr lang="tr-TR" sz="2400" dirty="0"/>
              <a:t> </a:t>
            </a:r>
            <a:r>
              <a:rPr lang="tr-TR" sz="2400" dirty="0" err="1"/>
              <a:t>Certificate</a:t>
            </a:r>
            <a:r>
              <a:rPr lang="tr-TR" sz="2400" dirty="0"/>
              <a:t> (Bilgi </a:t>
            </a:r>
            <a:r>
              <a:rPr lang="tr-TR" sz="2400" dirty="0" err="1"/>
              <a:t>Uni</a:t>
            </a:r>
            <a:r>
              <a:rPr lang="tr-TR" sz="2400" dirty="0"/>
              <a:t>)</a:t>
            </a:r>
          </a:p>
          <a:p>
            <a:r>
              <a:rPr lang="tr-TR" sz="2400" dirty="0" smtClean="0"/>
              <a:t>-</a:t>
            </a:r>
            <a:r>
              <a:rPr lang="tr-TR" sz="2400" dirty="0" err="1" smtClean="0"/>
              <a:t>Copy</a:t>
            </a:r>
            <a:r>
              <a:rPr lang="tr-TR" sz="2400" dirty="0" smtClean="0"/>
              <a:t> of </a:t>
            </a:r>
            <a:r>
              <a:rPr lang="tr-TR" sz="2400" dirty="0"/>
              <a:t>P</a:t>
            </a:r>
            <a:r>
              <a:rPr lang="tr-TR" sz="2400" dirty="0" smtClean="0"/>
              <a:t>assport</a:t>
            </a:r>
            <a:endParaRPr lang="tr-TR" sz="2400" dirty="0"/>
          </a:p>
          <a:p>
            <a:r>
              <a:rPr lang="tr-TR" sz="2400" dirty="0"/>
              <a:t>-</a:t>
            </a:r>
            <a:r>
              <a:rPr lang="tr-TR" sz="2400" dirty="0" err="1"/>
              <a:t>Payment</a:t>
            </a:r>
            <a:r>
              <a:rPr lang="tr-TR" sz="2400" dirty="0"/>
              <a:t> Plan. </a:t>
            </a:r>
            <a:r>
              <a:rPr lang="tr-TR" sz="2400" dirty="0" err="1"/>
              <a:t>You</a:t>
            </a:r>
            <a:r>
              <a:rPr lang="tr-TR" sz="2400" dirty="0"/>
              <a:t> can pay </a:t>
            </a:r>
            <a:r>
              <a:rPr lang="tr-TR" sz="2400" dirty="0" err="1"/>
              <a:t>with</a:t>
            </a:r>
            <a:r>
              <a:rPr lang="tr-TR" sz="2400" dirty="0"/>
              <a:t> </a:t>
            </a:r>
            <a:r>
              <a:rPr lang="tr-TR" sz="2400" dirty="0" err="1"/>
              <a:t>credit</a:t>
            </a:r>
            <a:r>
              <a:rPr lang="tr-TR" sz="2400" dirty="0"/>
              <a:t> </a:t>
            </a:r>
            <a:r>
              <a:rPr lang="tr-TR" sz="2400" dirty="0" err="1"/>
              <a:t>card</a:t>
            </a:r>
            <a:r>
              <a:rPr lang="tr-TR" sz="2400" dirty="0"/>
              <a:t> </a:t>
            </a:r>
            <a:r>
              <a:rPr lang="tr-TR" sz="2400" dirty="0" err="1"/>
              <a:t>or</a:t>
            </a:r>
            <a:r>
              <a:rPr lang="tr-TR" sz="2400" dirty="0"/>
              <a:t> bank transfer </a:t>
            </a:r>
          </a:p>
          <a:p>
            <a:pPr>
              <a:buFont typeface="Wingdings" pitchFamily="2" charset="2"/>
              <a:buChar char="v"/>
            </a:pPr>
            <a:r>
              <a:rPr lang="tr-TR" sz="1600" dirty="0" err="1"/>
              <a:t>Payment</a:t>
            </a:r>
            <a:r>
              <a:rPr lang="tr-TR" sz="1600" dirty="0"/>
              <a:t> </a:t>
            </a:r>
            <a:r>
              <a:rPr lang="tr-TR" sz="1600" dirty="0" err="1"/>
              <a:t>receipt</a:t>
            </a:r>
            <a:r>
              <a:rPr lang="tr-TR" sz="1600" dirty="0"/>
              <a:t> </a:t>
            </a:r>
            <a:r>
              <a:rPr lang="tr-TR" sz="1600" dirty="0" err="1"/>
              <a:t>must</a:t>
            </a:r>
            <a:r>
              <a:rPr lang="tr-TR" sz="1600" dirty="0"/>
              <a:t> be </a:t>
            </a:r>
            <a:r>
              <a:rPr lang="tr-TR" sz="1600" dirty="0" err="1"/>
              <a:t>person</a:t>
            </a:r>
            <a:r>
              <a:rPr lang="tr-TR" sz="1600" dirty="0"/>
              <a:t> </a:t>
            </a:r>
            <a:r>
              <a:rPr lang="tr-TR" sz="1600" dirty="0" err="1"/>
              <a:t>who</a:t>
            </a:r>
            <a:r>
              <a:rPr lang="tr-TR" sz="1600" dirty="0"/>
              <a:t> </a:t>
            </a:r>
            <a:r>
              <a:rPr lang="tr-TR" sz="1600" dirty="0" err="1"/>
              <a:t>make</a:t>
            </a:r>
            <a:r>
              <a:rPr lang="tr-TR" sz="1600" dirty="0"/>
              <a:t> a </a:t>
            </a:r>
            <a:r>
              <a:rPr lang="tr-TR" sz="1600" dirty="0" err="1"/>
              <a:t>money</a:t>
            </a:r>
            <a:r>
              <a:rPr lang="tr-TR" sz="1600" dirty="0"/>
              <a:t> transfer, </a:t>
            </a:r>
            <a:r>
              <a:rPr lang="tr-TR" sz="1600" dirty="0" err="1"/>
              <a:t>their</a:t>
            </a:r>
            <a:r>
              <a:rPr lang="tr-TR" sz="1600" dirty="0"/>
              <a:t> </a:t>
            </a:r>
            <a:r>
              <a:rPr lang="tr-TR" sz="1600" dirty="0" err="1"/>
              <a:t>names</a:t>
            </a:r>
            <a:r>
              <a:rPr lang="tr-TR" sz="1600" dirty="0"/>
              <a:t> </a:t>
            </a:r>
            <a:r>
              <a:rPr lang="tr-TR" sz="1600" dirty="0" err="1"/>
              <a:t>and</a:t>
            </a:r>
            <a:r>
              <a:rPr lang="tr-TR" sz="1600" dirty="0"/>
              <a:t> </a:t>
            </a:r>
            <a:r>
              <a:rPr lang="tr-TR" sz="1600" dirty="0" err="1"/>
              <a:t>surnames</a:t>
            </a:r>
            <a:endParaRPr lang="tr-TR" sz="1600"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739788"/>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51142" y="-10972"/>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47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tr-TR" dirty="0" err="1"/>
              <a:t>Payment</a:t>
            </a:r>
            <a:r>
              <a:rPr lang="tr-TR" dirty="0"/>
              <a:t> </a:t>
            </a:r>
            <a:r>
              <a:rPr lang="tr-TR" dirty="0" err="1" smtClean="0"/>
              <a:t>Table</a:t>
            </a:r>
            <a:r>
              <a:rPr lang="tr-TR" dirty="0"/>
              <a:t/>
            </a:r>
            <a:br>
              <a:rPr lang="tr-TR" dirty="0"/>
            </a:br>
            <a:endParaRPr lang="tr-TR" dirty="0"/>
          </a:p>
        </p:txBody>
      </p:sp>
      <p:sp>
        <p:nvSpPr>
          <p:cNvPr id="6" name="İçerik Yer Tutucusu 5"/>
          <p:cNvSpPr>
            <a:spLocks noGrp="1"/>
          </p:cNvSpPr>
          <p:nvPr>
            <p:ph idx="1"/>
          </p:nvPr>
        </p:nvSpPr>
        <p:spPr>
          <a:xfrm>
            <a:off x="4644008" y="1844824"/>
            <a:ext cx="4392488" cy="3507606"/>
          </a:xfrm>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lstStyle/>
          <a:p>
            <a:pPr marL="0" indent="0">
              <a:buNone/>
            </a:pPr>
            <a:endParaRPr lang="tr-TR" dirty="0">
              <a:solidFill>
                <a:srgbClr val="FF0000"/>
              </a:solidFill>
            </a:endParaRPr>
          </a:p>
          <a:p>
            <a:pPr marL="0" indent="0">
              <a:buNone/>
            </a:pPr>
            <a:endParaRPr lang="tr-TR" dirty="0">
              <a:solidFill>
                <a:srgbClr val="FF0000"/>
              </a:solidFill>
            </a:endParaRPr>
          </a:p>
          <a:p>
            <a:pPr marL="0" indent="0">
              <a:buNone/>
            </a:pPr>
            <a:r>
              <a:rPr lang="en-US" sz="2400" b="1" dirty="0">
                <a:solidFill>
                  <a:srgbClr val="FF0000"/>
                </a:solidFill>
              </a:rPr>
              <a:t>Payment </a:t>
            </a:r>
            <a:r>
              <a:rPr lang="tr-TR" sz="2400" b="1" dirty="0" err="1">
                <a:solidFill>
                  <a:srgbClr val="FF0000"/>
                </a:solidFill>
              </a:rPr>
              <a:t>Change</a:t>
            </a:r>
            <a:r>
              <a:rPr lang="tr-TR" sz="2400" b="1" dirty="0">
                <a:solidFill>
                  <a:srgbClr val="FF0000"/>
                </a:solidFill>
              </a:rPr>
              <a:t> </a:t>
            </a:r>
            <a:r>
              <a:rPr lang="en-US" sz="2400" b="1" dirty="0">
                <a:solidFill>
                  <a:srgbClr val="FF0000"/>
                </a:solidFill>
              </a:rPr>
              <a:t>Depend</a:t>
            </a:r>
            <a:r>
              <a:rPr lang="tr-TR" sz="2400" b="1" dirty="0">
                <a:solidFill>
                  <a:srgbClr val="FF0000"/>
                </a:solidFill>
              </a:rPr>
              <a:t>s</a:t>
            </a:r>
            <a:r>
              <a:rPr lang="en-US" sz="2400" b="1" dirty="0">
                <a:solidFill>
                  <a:srgbClr val="FF0000"/>
                </a:solidFill>
              </a:rPr>
              <a:t> on Student's Birth Year.</a:t>
            </a:r>
            <a:endParaRPr lang="tr-TR" sz="24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32881799"/>
              </p:ext>
            </p:extLst>
          </p:nvPr>
        </p:nvGraphicFramePr>
        <p:xfrm>
          <a:off x="1043608" y="1546459"/>
          <a:ext cx="3147695" cy="3995928"/>
        </p:xfrm>
        <a:graphic>
          <a:graphicData uri="http://schemas.openxmlformats.org/drawingml/2006/table">
            <a:tbl>
              <a:tblPr bandRow="1"/>
              <a:tblGrid>
                <a:gridCol w="1257300">
                  <a:extLst>
                    <a:ext uri="{9D8B030D-6E8A-4147-A177-3AD203B41FA5}">
                      <a16:colId xmlns:a16="http://schemas.microsoft.com/office/drawing/2014/main" val="1155585462"/>
                    </a:ext>
                  </a:extLst>
                </a:gridCol>
                <a:gridCol w="1890395">
                  <a:extLst>
                    <a:ext uri="{9D8B030D-6E8A-4147-A177-3AD203B41FA5}">
                      <a16:colId xmlns:a16="http://schemas.microsoft.com/office/drawing/2014/main" val="175888849"/>
                    </a:ext>
                  </a:extLst>
                </a:gridCol>
              </a:tblGrid>
              <a:tr h="177800">
                <a:tc>
                  <a:txBody>
                    <a:bodyPr/>
                    <a:lstStyle/>
                    <a:p>
                      <a:pPr algn="ctr">
                        <a:lnSpc>
                          <a:spcPct val="115000"/>
                        </a:lnSpc>
                        <a:spcAft>
                          <a:spcPts val="1000"/>
                        </a:spcAft>
                      </a:pPr>
                      <a:r>
                        <a:rPr lang="tr-TR" sz="1200">
                          <a:effectLst/>
                          <a:latin typeface="Georgia" panose="02040502050405020303" pitchFamily="18" charset="0"/>
                          <a:ea typeface="Georgia" panose="02040502050405020303" pitchFamily="18" charset="0"/>
                          <a:cs typeface="Georgia" panose="02040502050405020303" pitchFamily="18" charset="0"/>
                        </a:rPr>
                        <a:t>Year of birth</a:t>
                      </a:r>
                      <a:endParaRPr lang="en-US" sz="1100">
                        <a:effectLst/>
                        <a:latin typeface="Calibri" panose="020F0502020204030204" pitchFamily="34" charset="0"/>
                        <a:ea typeface="Calibri" panose="020F0502020204030204" pitchFamily="34" charset="0"/>
                      </a:endParaRPr>
                    </a:p>
                  </a:txBody>
                  <a:tcPr marL="68580" marR="68580" marT="0" marB="0">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tcPr>
                </a:tc>
                <a:tc>
                  <a:txBody>
                    <a:bodyPr/>
                    <a:lstStyle/>
                    <a:p>
                      <a:pPr algn="ctr">
                        <a:lnSpc>
                          <a:spcPct val="115000"/>
                        </a:lnSpc>
                        <a:spcAft>
                          <a:spcPts val="1000"/>
                        </a:spcAft>
                      </a:pPr>
                      <a:r>
                        <a:rPr lang="tr-TR" sz="1200">
                          <a:effectLst/>
                          <a:latin typeface="Georgia" panose="02040502050405020303" pitchFamily="18" charset="0"/>
                          <a:ea typeface="Georgia" panose="02040502050405020303" pitchFamily="18" charset="0"/>
                          <a:cs typeface="Georgia" panose="02040502050405020303" pitchFamily="18" charset="0"/>
                        </a:rPr>
                        <a:t> Total cost per year </a:t>
                      </a:r>
                      <a:endParaRPr lang="en-US" sz="1100">
                        <a:effectLst/>
                        <a:latin typeface="Calibri" panose="020F0502020204030204" pitchFamily="34" charset="0"/>
                        <a:ea typeface="Calibri" panose="020F0502020204030204" pitchFamily="34" charset="0"/>
                      </a:endParaRPr>
                    </a:p>
                  </a:txBody>
                  <a:tcPr marL="68580" marR="68580" marT="0" marB="0">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946282468"/>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1983</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3403659718"/>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1984</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97209256"/>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1985</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9221737"/>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1986</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81147278"/>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1987</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3947363"/>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1988</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242.03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373702"/>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1989</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232.96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2790547"/>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1990</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232.96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5954649"/>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1991</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232.96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1736476"/>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1992</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232.96 TL</a:t>
                      </a:r>
                      <a:endParaRPr lang="en-US" sz="110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9612268"/>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1993</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232.96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3019296"/>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1994</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6999259"/>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1995</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4410972"/>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1996</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3485057"/>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1997</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800207"/>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1998</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01291439"/>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1999</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6048177"/>
                  </a:ext>
                </a:extLst>
              </a:tr>
              <a:tr h="190500">
                <a:tc>
                  <a:txBody>
                    <a:bodyPr/>
                    <a:lstStyle/>
                    <a:p>
                      <a:pPr algn="ctr">
                        <a:lnSpc>
                          <a:spcPct val="115000"/>
                        </a:lnSpc>
                        <a:spcAft>
                          <a:spcPts val="0"/>
                        </a:spcAft>
                      </a:pPr>
                      <a:r>
                        <a:rPr lang="tr-TR"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2000</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w="19050" cap="flat" cmpd="sng" algn="ctr">
                      <a:solidFill>
                        <a:srgbClr val="C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2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175.93 TL</a:t>
                      </a:r>
                      <a:endParaRPr lang="en-US" sz="110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C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5623055"/>
                  </a:ext>
                </a:extLst>
              </a:tr>
            </a:tbl>
          </a:graphicData>
        </a:graphic>
      </p:graphicFrame>
      <p:sp>
        <p:nvSpPr>
          <p:cNvPr id="7" name="Rectangle 2"/>
          <p:cNvSpPr>
            <a:spLocks noChangeArrowheads="1"/>
          </p:cNvSpPr>
          <p:nvPr/>
        </p:nvSpPr>
        <p:spPr bwMode="auto">
          <a:xfrm>
            <a:off x="1332276" y="1556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7658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dirty="0">
                <a:effectLst>
                  <a:outerShdw blurRad="38100" dist="38100" dir="2700000" algn="tl">
                    <a:srgbClr val="000000">
                      <a:alpha val="43137"/>
                    </a:srgbClr>
                  </a:outerShdw>
                </a:effectLst>
              </a:rPr>
              <a:t>PROCESS</a:t>
            </a:r>
          </a:p>
        </p:txBody>
      </p:sp>
      <p:sp>
        <p:nvSpPr>
          <p:cNvPr id="3" name="İçerik Yer Tutucusu 2"/>
          <p:cNvSpPr>
            <a:spLocks noGrp="1"/>
          </p:cNvSpPr>
          <p:nvPr>
            <p:ph idx="1"/>
          </p:nvPr>
        </p:nvSpPr>
        <p:spPr>
          <a:xfrm>
            <a:off x="179512" y="1412776"/>
            <a:ext cx="8573839" cy="4781128"/>
          </a:xfrm>
        </p:spPr>
        <p:txBody>
          <a:bodyPr>
            <a:normAutofit/>
          </a:bodyPr>
          <a:lstStyle/>
          <a:p>
            <a:pPr>
              <a:buFont typeface="Wingdings" pitchFamily="2" charset="2"/>
              <a:buChar char="Ø"/>
            </a:pPr>
            <a:r>
              <a:rPr lang="tr-TR" sz="2400" dirty="0" err="1"/>
              <a:t>Fill</a:t>
            </a:r>
            <a:r>
              <a:rPr lang="tr-TR" sz="2400" dirty="0"/>
              <a:t> </a:t>
            </a:r>
            <a:r>
              <a:rPr lang="tr-TR" sz="2400" dirty="0" err="1"/>
              <a:t>In</a:t>
            </a:r>
            <a:r>
              <a:rPr lang="tr-TR" sz="2400" dirty="0"/>
              <a:t> Application Form</a:t>
            </a:r>
          </a:p>
          <a:p>
            <a:pPr>
              <a:buFont typeface="Wingdings" pitchFamily="2" charset="2"/>
              <a:buChar char="Ø"/>
            </a:pPr>
            <a:r>
              <a:rPr lang="en-US" sz="2400" dirty="0"/>
              <a:t>When filled the application </a:t>
            </a:r>
            <a:r>
              <a:rPr lang="tr-TR" sz="2400" dirty="0" err="1"/>
              <a:t>f</a:t>
            </a:r>
            <a:r>
              <a:rPr lang="en-US" sz="2400" dirty="0" err="1"/>
              <a:t>orm</a:t>
            </a:r>
            <a:r>
              <a:rPr lang="en-US" sz="2400" dirty="0" smtClean="0"/>
              <a:t>,</a:t>
            </a:r>
            <a:r>
              <a:rPr lang="tr-TR" sz="2400" dirty="0" smtClean="0"/>
              <a:t> </a:t>
            </a:r>
            <a:r>
              <a:rPr lang="en-US" sz="2400" dirty="0" smtClean="0"/>
              <a:t>you </a:t>
            </a:r>
            <a:r>
              <a:rPr lang="tr-TR" sz="2400" dirty="0" err="1"/>
              <a:t>could</a:t>
            </a:r>
            <a:r>
              <a:rPr lang="tr-TR" sz="2400" dirty="0"/>
              <a:t> </a:t>
            </a:r>
            <a:r>
              <a:rPr lang="en-US" sz="2400" dirty="0"/>
              <a:t> </a:t>
            </a:r>
            <a:r>
              <a:rPr lang="en-US" sz="2400" dirty="0" smtClean="0"/>
              <a:t>deliver</a:t>
            </a:r>
            <a:r>
              <a:rPr lang="tr-TR" sz="2400" dirty="0" smtClean="0"/>
              <a:t> it </a:t>
            </a:r>
            <a:r>
              <a:rPr lang="tr-TR" sz="2400" dirty="0" err="1" smtClean="0"/>
              <a:t>to</a:t>
            </a:r>
            <a:r>
              <a:rPr lang="tr-TR" sz="2400" dirty="0" smtClean="0"/>
              <a:t> </a:t>
            </a:r>
            <a:r>
              <a:rPr lang="tr-TR" sz="2400" dirty="0"/>
              <a:t>International </a:t>
            </a:r>
            <a:r>
              <a:rPr lang="tr-TR" sz="2400" dirty="0" err="1"/>
              <a:t>Student</a:t>
            </a:r>
            <a:r>
              <a:rPr lang="tr-TR" sz="2400" dirty="0"/>
              <a:t> Office. Tanyıldızı </a:t>
            </a:r>
            <a:r>
              <a:rPr lang="tr-TR" sz="2400" dirty="0" err="1"/>
              <a:t>Agency</a:t>
            </a:r>
            <a:r>
              <a:rPr lang="tr-TR" sz="2400" dirty="0"/>
              <a:t> </a:t>
            </a:r>
            <a:r>
              <a:rPr lang="tr-TR" sz="2400" dirty="0" err="1"/>
              <a:t>will</a:t>
            </a:r>
            <a:r>
              <a:rPr lang="tr-TR" sz="2400" dirty="0"/>
              <a:t> deliver </a:t>
            </a:r>
            <a:r>
              <a:rPr lang="tr-TR" sz="2400" dirty="0" smtClean="0"/>
              <a:t>it </a:t>
            </a:r>
            <a:r>
              <a:rPr lang="tr-TR" sz="2400" dirty="0" err="1" smtClean="0"/>
              <a:t>to</a:t>
            </a:r>
            <a:r>
              <a:rPr lang="tr-TR" sz="2400" dirty="0" smtClean="0"/>
              <a:t> </a:t>
            </a:r>
            <a:r>
              <a:rPr lang="tr-TR" sz="2400" dirty="0"/>
              <a:t>Allianz </a:t>
            </a:r>
            <a:r>
              <a:rPr lang="tr-TR" sz="2400" dirty="0" err="1"/>
              <a:t>Health</a:t>
            </a:r>
            <a:r>
              <a:rPr lang="tr-TR" sz="2400" dirty="0"/>
              <a:t> </a:t>
            </a:r>
            <a:r>
              <a:rPr lang="tr-TR" sz="2400" dirty="0" err="1"/>
              <a:t>Insurance</a:t>
            </a:r>
            <a:r>
              <a:rPr lang="tr-TR" sz="2400" dirty="0"/>
              <a:t> </a:t>
            </a:r>
            <a:r>
              <a:rPr lang="tr-TR" sz="2400" dirty="0" err="1"/>
              <a:t>Department</a:t>
            </a:r>
            <a:r>
              <a:rPr lang="tr-TR" sz="2400" dirty="0"/>
              <a:t> </a:t>
            </a:r>
          </a:p>
          <a:p>
            <a:pPr>
              <a:buFont typeface="Wingdings" pitchFamily="2" charset="2"/>
              <a:buChar char="Ø"/>
            </a:pPr>
            <a:r>
              <a:rPr lang="tr-TR" sz="2400" dirty="0"/>
              <a:t>Allianz </a:t>
            </a:r>
            <a:r>
              <a:rPr lang="tr-TR" sz="2400" dirty="0" err="1"/>
              <a:t>will</a:t>
            </a:r>
            <a:r>
              <a:rPr lang="tr-TR" sz="2400" dirty="0"/>
              <a:t> </a:t>
            </a:r>
            <a:r>
              <a:rPr lang="tr-TR" sz="2400" dirty="0" err="1"/>
              <a:t>check</a:t>
            </a:r>
            <a:r>
              <a:rPr lang="tr-TR" sz="2400" dirty="0"/>
              <a:t> </a:t>
            </a:r>
            <a:r>
              <a:rPr lang="tr-TR" sz="2400" dirty="0" err="1"/>
              <a:t>and</a:t>
            </a:r>
            <a:r>
              <a:rPr lang="tr-TR" sz="2400" dirty="0"/>
              <a:t> </a:t>
            </a:r>
            <a:r>
              <a:rPr lang="tr-TR" sz="2400" dirty="0" err="1" smtClean="0"/>
              <a:t>approve</a:t>
            </a:r>
            <a:r>
              <a:rPr lang="tr-TR" sz="2400" dirty="0" smtClean="0"/>
              <a:t> </a:t>
            </a:r>
            <a:r>
              <a:rPr lang="tr-TR" sz="2400" dirty="0" err="1"/>
              <a:t>the</a:t>
            </a:r>
            <a:r>
              <a:rPr lang="tr-TR" sz="2400" dirty="0"/>
              <a:t> </a:t>
            </a:r>
            <a:r>
              <a:rPr lang="tr-TR" sz="2400" dirty="0" err="1"/>
              <a:t>application</a:t>
            </a:r>
            <a:r>
              <a:rPr lang="tr-TR" sz="2400" dirty="0"/>
              <a:t> form </a:t>
            </a:r>
            <a:r>
              <a:rPr lang="tr-TR" sz="2400" dirty="0" err="1"/>
              <a:t>then</a:t>
            </a:r>
            <a:r>
              <a:rPr lang="tr-TR" sz="2400" dirty="0"/>
              <a:t> </a:t>
            </a:r>
            <a:r>
              <a:rPr lang="tr-TR" sz="2400" dirty="0" err="1"/>
              <a:t>they</a:t>
            </a:r>
            <a:r>
              <a:rPr lang="tr-TR" sz="2400" dirty="0"/>
              <a:t> </a:t>
            </a:r>
            <a:r>
              <a:rPr lang="tr-TR" sz="2400" dirty="0" err="1"/>
              <a:t>prepare</a:t>
            </a:r>
            <a:r>
              <a:rPr lang="tr-TR" sz="2400" dirty="0"/>
              <a:t> </a:t>
            </a:r>
            <a:r>
              <a:rPr lang="tr-TR" sz="2400" dirty="0" err="1"/>
              <a:t>policy</a:t>
            </a:r>
            <a:r>
              <a:rPr lang="tr-TR" sz="2400" dirty="0"/>
              <a:t> </a:t>
            </a:r>
            <a:r>
              <a:rPr lang="tr-TR" sz="2400" dirty="0" err="1"/>
              <a:t>and</a:t>
            </a:r>
            <a:r>
              <a:rPr lang="tr-TR" sz="2400" dirty="0"/>
              <a:t> </a:t>
            </a:r>
            <a:r>
              <a:rPr lang="tr-TR" sz="2400" dirty="0" err="1"/>
              <a:t>insurance</a:t>
            </a:r>
            <a:r>
              <a:rPr lang="tr-TR" sz="2400" dirty="0"/>
              <a:t> </a:t>
            </a:r>
            <a:r>
              <a:rPr lang="tr-TR" sz="2400" dirty="0" err="1"/>
              <a:t>card</a:t>
            </a:r>
            <a:endParaRPr lang="tr-TR" sz="2400" dirty="0"/>
          </a:p>
          <a:p>
            <a:pPr>
              <a:buFont typeface="Wingdings" pitchFamily="2" charset="2"/>
              <a:buChar char="Ø"/>
            </a:pPr>
            <a:r>
              <a:rPr lang="tr-TR" sz="2400" dirty="0" err="1"/>
              <a:t>When</a:t>
            </a:r>
            <a:r>
              <a:rPr lang="tr-TR" sz="2400" dirty="0"/>
              <a:t> </a:t>
            </a:r>
            <a:r>
              <a:rPr lang="tr-TR" sz="2400" dirty="0" err="1"/>
              <a:t>the</a:t>
            </a:r>
            <a:r>
              <a:rPr lang="tr-TR" sz="2400" dirty="0"/>
              <a:t> </a:t>
            </a:r>
            <a:r>
              <a:rPr lang="tr-TR" sz="2400" dirty="0" err="1"/>
              <a:t>policy</a:t>
            </a:r>
            <a:r>
              <a:rPr lang="tr-TR" sz="2400" dirty="0"/>
              <a:t> is </a:t>
            </a:r>
            <a:r>
              <a:rPr lang="tr-TR" sz="2400" dirty="0" err="1"/>
              <a:t>ready</a:t>
            </a:r>
            <a:r>
              <a:rPr lang="tr-TR" sz="2400" dirty="0"/>
              <a:t>, Tanyıldızı </a:t>
            </a:r>
            <a:r>
              <a:rPr lang="tr-TR" sz="2400" dirty="0" err="1"/>
              <a:t>Agency</a:t>
            </a:r>
            <a:r>
              <a:rPr lang="tr-TR" sz="2400" dirty="0"/>
              <a:t> </a:t>
            </a:r>
            <a:r>
              <a:rPr lang="tr-TR" sz="2400" dirty="0" err="1"/>
              <a:t>will</a:t>
            </a:r>
            <a:r>
              <a:rPr lang="tr-TR" sz="2400" dirty="0"/>
              <a:t> deliver </a:t>
            </a:r>
            <a:r>
              <a:rPr lang="tr-TR" sz="2400" dirty="0" smtClean="0"/>
              <a:t>it </a:t>
            </a:r>
            <a:r>
              <a:rPr lang="tr-TR" sz="2400" dirty="0" err="1" smtClean="0"/>
              <a:t>to</a:t>
            </a:r>
            <a:r>
              <a:rPr lang="tr-TR" sz="2400" dirty="0" smtClean="0"/>
              <a:t> </a:t>
            </a:r>
            <a:r>
              <a:rPr lang="tr-TR" sz="2400" dirty="0"/>
              <a:t>International </a:t>
            </a:r>
            <a:r>
              <a:rPr lang="tr-TR" sz="2400" dirty="0" err="1"/>
              <a:t>Student</a:t>
            </a:r>
            <a:r>
              <a:rPr lang="tr-TR" sz="2400" dirty="0"/>
              <a:t> Office.</a:t>
            </a:r>
            <a:endParaRPr lang="tr-TR" dirty="0"/>
          </a:p>
          <a:p>
            <a:pPr marL="0" indent="0">
              <a:buNone/>
            </a:pPr>
            <a:r>
              <a:rPr lang="en-US" sz="2400" b="1" dirty="0">
                <a:solidFill>
                  <a:srgbClr val="FF0000"/>
                </a:solidFill>
              </a:rPr>
              <a:t>Approximately, 7 working days</a:t>
            </a:r>
          </a:p>
        </p:txBody>
      </p:sp>
      <p:pic>
        <p:nvPicPr>
          <p:cNvPr id="4097" name="Picture 1" descr="C:\Users\Admin\Desktop\proc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16633"/>
            <a:ext cx="187709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kan Sarı\AppData\Local\Microsoft\Windows\Temporary Internet Files\Content.Outlook\PIGXK8YB\Tanyıldızı Logo Yüksek Pixe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008" y="5828206"/>
            <a:ext cx="3603501" cy="95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11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577582"/>
            <a:ext cx="8352928" cy="169370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tr-TR" sz="3200" b="1" dirty="0">
                <a:latin typeface="+mn-lt"/>
              </a:rPr>
              <a:t>ALLIANZ IS BY YOUR SIDE, IN SICKNESS AND  HEALTH!</a:t>
            </a:r>
            <a:r>
              <a:rPr lang="tr-TR" sz="4000" dirty="0"/>
              <a:t/>
            </a:r>
            <a:br>
              <a:rPr lang="tr-TR" sz="4000" dirty="0"/>
            </a:br>
            <a:r>
              <a:rPr lang="tr-TR" sz="4000" dirty="0"/>
              <a:t> </a:t>
            </a:r>
            <a:br>
              <a:rPr lang="tr-TR" sz="4000" dirty="0"/>
            </a:br>
            <a:endParaRPr lang="tr-TR" sz="4000"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739788"/>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51142" y="-10972"/>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54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sz="3600" b="1" dirty="0">
                <a:effectLst>
                  <a:outerShdw blurRad="38100" dist="38100" dir="2700000" algn="tl">
                    <a:srgbClr val="000000">
                      <a:alpha val="43137"/>
                    </a:srgbClr>
                  </a:outerShdw>
                </a:effectLst>
              </a:rPr>
              <a:t>If </a:t>
            </a:r>
            <a:r>
              <a:rPr lang="tr-TR" sz="3600" b="1" dirty="0">
                <a:effectLst>
                  <a:outerShdw blurRad="38100" dist="38100" dir="2700000" algn="tl">
                    <a:srgbClr val="000000">
                      <a:alpha val="43137"/>
                    </a:srgbClr>
                  </a:outerShdw>
                </a:effectLst>
              </a:rPr>
              <a:t>Y</a:t>
            </a:r>
            <a:r>
              <a:rPr lang="en-US" sz="3600" b="1" dirty="0" err="1">
                <a:effectLst>
                  <a:outerShdw blurRad="38100" dist="38100" dir="2700000" algn="tl">
                    <a:srgbClr val="000000">
                      <a:alpha val="43137"/>
                    </a:srgbClr>
                  </a:outerShdw>
                </a:effectLst>
              </a:rPr>
              <a:t>ou</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R</a:t>
            </a:r>
            <a:r>
              <a:rPr lang="en-US" sz="3600" b="1" dirty="0" err="1">
                <a:effectLst>
                  <a:outerShdw blurRad="38100" dist="38100" dir="2700000" algn="tl">
                    <a:srgbClr val="000000">
                      <a:alpha val="43137"/>
                    </a:srgbClr>
                  </a:outerShdw>
                </a:effectLst>
              </a:rPr>
              <a:t>equire</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A</a:t>
            </a:r>
            <a:r>
              <a:rPr lang="en-US" sz="3600" b="1" dirty="0" err="1">
                <a:effectLst>
                  <a:outerShdw blurRad="38100" dist="38100" dir="2700000" algn="tl">
                    <a:srgbClr val="000000">
                      <a:alpha val="43137"/>
                    </a:srgbClr>
                  </a:outerShdw>
                </a:effectLst>
              </a:rPr>
              <a:t>ny</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F</a:t>
            </a:r>
            <a:r>
              <a:rPr lang="en-US" sz="3600" b="1" dirty="0" err="1">
                <a:effectLst>
                  <a:outerShdw blurRad="38100" dist="38100" dir="2700000" algn="tl">
                    <a:srgbClr val="000000">
                      <a:alpha val="43137"/>
                    </a:srgbClr>
                  </a:outerShdw>
                </a:effectLst>
              </a:rPr>
              <a:t>urther</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I</a:t>
            </a:r>
            <a:r>
              <a:rPr lang="en-US" sz="3600" b="1" dirty="0" err="1">
                <a:effectLst>
                  <a:outerShdw blurRad="38100" dist="38100" dir="2700000" algn="tl">
                    <a:srgbClr val="000000">
                      <a:alpha val="43137"/>
                    </a:srgbClr>
                  </a:outerShdw>
                </a:effectLst>
              </a:rPr>
              <a:t>nformation</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F</a:t>
            </a:r>
            <a:r>
              <a:rPr lang="en-US" sz="3600" b="1" dirty="0">
                <a:effectLst>
                  <a:outerShdw blurRad="38100" dist="38100" dir="2700000" algn="tl">
                    <a:srgbClr val="000000">
                      <a:alpha val="43137"/>
                    </a:srgbClr>
                  </a:outerShdw>
                </a:effectLst>
              </a:rPr>
              <a:t>eel </a:t>
            </a:r>
            <a:r>
              <a:rPr lang="tr-TR" sz="3600" b="1" dirty="0">
                <a:effectLst>
                  <a:outerShdw blurRad="38100" dist="38100" dir="2700000" algn="tl">
                    <a:srgbClr val="000000">
                      <a:alpha val="43137"/>
                    </a:srgbClr>
                  </a:outerShdw>
                </a:effectLst>
              </a:rPr>
              <a:t>F</a:t>
            </a:r>
            <a:r>
              <a:rPr lang="en-US" sz="3600" b="1" dirty="0" err="1">
                <a:effectLst>
                  <a:outerShdw blurRad="38100" dist="38100" dir="2700000" algn="tl">
                    <a:srgbClr val="000000">
                      <a:alpha val="43137"/>
                    </a:srgbClr>
                  </a:outerShdw>
                </a:effectLst>
              </a:rPr>
              <a:t>ree</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T</a:t>
            </a:r>
            <a:r>
              <a:rPr lang="en-US" sz="3600" b="1" dirty="0">
                <a:effectLst>
                  <a:outerShdw blurRad="38100" dist="38100" dir="2700000" algn="tl">
                    <a:srgbClr val="000000">
                      <a:alpha val="43137"/>
                    </a:srgbClr>
                  </a:outerShdw>
                </a:effectLst>
              </a:rPr>
              <a:t>o </a:t>
            </a:r>
            <a:r>
              <a:rPr lang="tr-TR" sz="3600" b="1" dirty="0">
                <a:effectLst>
                  <a:outerShdw blurRad="38100" dist="38100" dir="2700000" algn="tl">
                    <a:srgbClr val="000000">
                      <a:alpha val="43137"/>
                    </a:srgbClr>
                  </a:outerShdw>
                </a:effectLst>
              </a:rPr>
              <a:t>C</a:t>
            </a:r>
            <a:r>
              <a:rPr lang="en-US" sz="3600" b="1" dirty="0" err="1">
                <a:effectLst>
                  <a:outerShdw blurRad="38100" dist="38100" dir="2700000" algn="tl">
                    <a:srgbClr val="000000">
                      <a:alpha val="43137"/>
                    </a:srgbClr>
                  </a:outerShdw>
                </a:effectLst>
              </a:rPr>
              <a:t>ontact</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Us</a:t>
            </a:r>
            <a:r>
              <a:rPr lang="en-US" b="1" dirty="0">
                <a:effectLst>
                  <a:outerShdw blurRad="38100" dist="38100" dir="2700000" algn="tl">
                    <a:srgbClr val="000000">
                      <a:alpha val="43137"/>
                    </a:srgbClr>
                  </a:outerShdw>
                </a:effectLst>
              </a:rPr>
              <a:t>.</a:t>
            </a:r>
            <a:endParaRPr lang="tr-TR" dirty="0"/>
          </a:p>
        </p:txBody>
      </p:sp>
      <p:sp>
        <p:nvSpPr>
          <p:cNvPr id="3" name="İçerik Yer Tutucusu 2"/>
          <p:cNvSpPr>
            <a:spLocks noGrp="1"/>
          </p:cNvSpPr>
          <p:nvPr>
            <p:ph idx="1"/>
          </p:nvPr>
        </p:nvSpPr>
        <p:spPr>
          <a:xfrm>
            <a:off x="208091" y="1725554"/>
            <a:ext cx="8924074" cy="4641379"/>
          </a:xfrm>
        </p:spPr>
        <p:txBody>
          <a:bodyPr>
            <a:normAutofit fontScale="77500" lnSpcReduction="20000"/>
          </a:bodyPr>
          <a:lstStyle/>
          <a:p>
            <a:pPr marL="0" indent="0">
              <a:buNone/>
            </a:pPr>
            <a:r>
              <a:rPr lang="tr-TR" sz="2300" b="1" dirty="0" err="1"/>
              <a:t>Ms</a:t>
            </a:r>
            <a:r>
              <a:rPr lang="tr-TR" sz="2300" b="1" dirty="0"/>
              <a:t>. Dilek Akkuş</a:t>
            </a:r>
          </a:p>
          <a:p>
            <a:pPr marL="0" indent="0">
              <a:buNone/>
            </a:pPr>
            <a:r>
              <a:rPr lang="tr-TR" sz="2300" u="sng" dirty="0">
                <a:hlinkClick r:id="rId2"/>
              </a:rPr>
              <a:t>dilek@tanyildizisigorta.com</a:t>
            </a:r>
            <a:endParaRPr lang="tr-TR" sz="2300" dirty="0"/>
          </a:p>
          <a:p>
            <a:pPr marL="0" indent="0">
              <a:buNone/>
            </a:pPr>
            <a:r>
              <a:rPr lang="tr-TR" sz="2300" dirty="0"/>
              <a:t> T 16 İş Merkezi Meriç Cad. Kamelya Çarşı No:26 </a:t>
            </a:r>
            <a:r>
              <a:rPr lang="tr-TR" sz="2300" dirty="0" err="1"/>
              <a:t>Ataşehir</a:t>
            </a:r>
            <a:r>
              <a:rPr lang="tr-TR" sz="2300" dirty="0"/>
              <a:t> /İSTANBUL</a:t>
            </a:r>
          </a:p>
          <a:p>
            <a:pPr marL="0" indent="0">
              <a:buNone/>
            </a:pPr>
            <a:r>
              <a:rPr lang="tr-TR" sz="2300" dirty="0"/>
              <a:t> T:0216 456 81 11</a:t>
            </a:r>
          </a:p>
          <a:p>
            <a:pPr marL="0" indent="0">
              <a:buNone/>
            </a:pPr>
            <a:r>
              <a:rPr lang="tr-TR" sz="2300" dirty="0"/>
              <a:t> F:0216 456 47 37</a:t>
            </a:r>
          </a:p>
          <a:p>
            <a:pPr marL="0" indent="0">
              <a:buNone/>
            </a:pPr>
            <a:r>
              <a:rPr lang="tr-TR" sz="2300" b="1" dirty="0"/>
              <a:t> C: (+90) 541 782 65 84</a:t>
            </a:r>
          </a:p>
          <a:p>
            <a:pPr marL="0" indent="0">
              <a:buNone/>
            </a:pPr>
            <a:r>
              <a:rPr lang="tr-TR" sz="2300" dirty="0"/>
              <a:t> </a:t>
            </a:r>
            <a:r>
              <a:rPr lang="tr-TR" sz="2300" u="sng" dirty="0">
                <a:hlinkClick r:id="rId3"/>
              </a:rPr>
              <a:t>www.tanyildizisigorta.com</a:t>
            </a:r>
            <a:endParaRPr lang="tr-TR" sz="2300" dirty="0"/>
          </a:p>
          <a:p>
            <a:pPr marL="0" indent="0">
              <a:buNone/>
            </a:pPr>
            <a:endParaRPr lang="tr-TR" sz="2300" b="1" dirty="0"/>
          </a:p>
          <a:p>
            <a:pPr marL="0" indent="0">
              <a:buNone/>
            </a:pPr>
            <a:endParaRPr lang="tr-TR" sz="2300" b="1" dirty="0"/>
          </a:p>
          <a:p>
            <a:pPr marL="0" indent="0">
              <a:buNone/>
            </a:pPr>
            <a:r>
              <a:rPr lang="tr-TR" sz="2300" b="1" dirty="0"/>
              <a:t> </a:t>
            </a:r>
            <a:r>
              <a:rPr lang="tr-TR" sz="2300" b="1" dirty="0" err="1"/>
              <a:t>Mr</a:t>
            </a:r>
            <a:r>
              <a:rPr lang="tr-TR" sz="2300" b="1" dirty="0"/>
              <a:t>. Okan SARI</a:t>
            </a:r>
            <a:endParaRPr lang="tr-TR" sz="2300" dirty="0"/>
          </a:p>
          <a:p>
            <a:pPr marL="0" indent="0">
              <a:buNone/>
            </a:pPr>
            <a:r>
              <a:rPr lang="tr-TR" sz="2300" dirty="0"/>
              <a:t> </a:t>
            </a:r>
            <a:r>
              <a:rPr lang="tr-TR" sz="2300" u="sng" dirty="0">
                <a:hlinkClick r:id="rId4"/>
              </a:rPr>
              <a:t>okan@tanyildizisigorta.com</a:t>
            </a:r>
            <a:endParaRPr lang="tr-TR" sz="2300" dirty="0"/>
          </a:p>
          <a:p>
            <a:pPr marL="0" indent="0">
              <a:buNone/>
            </a:pPr>
            <a:r>
              <a:rPr lang="tr-TR" sz="2300" dirty="0"/>
              <a:t> T 16 İş Merkezi Meriç Cad. Kamelya Çarşı No:26 </a:t>
            </a:r>
            <a:r>
              <a:rPr lang="tr-TR" sz="2300" dirty="0" err="1"/>
              <a:t>Ataşehir</a:t>
            </a:r>
            <a:r>
              <a:rPr lang="tr-TR" sz="2300" dirty="0"/>
              <a:t> /İSTANBUL</a:t>
            </a:r>
          </a:p>
          <a:p>
            <a:pPr marL="0" indent="0">
              <a:buNone/>
            </a:pPr>
            <a:r>
              <a:rPr lang="tr-TR" sz="2300" dirty="0"/>
              <a:t> T:0216 456 81 11 </a:t>
            </a:r>
          </a:p>
          <a:p>
            <a:pPr marL="0" indent="0">
              <a:buNone/>
            </a:pPr>
            <a:r>
              <a:rPr lang="tr-TR" sz="2300" dirty="0"/>
              <a:t> F:0216 456 47 37</a:t>
            </a:r>
          </a:p>
          <a:p>
            <a:pPr marL="0" indent="0">
              <a:buNone/>
            </a:pPr>
            <a:r>
              <a:rPr lang="tr-TR" sz="2300" b="1" dirty="0"/>
              <a:t> C: (+90) 539 657 00 59</a:t>
            </a:r>
          </a:p>
          <a:p>
            <a:pPr marL="0" indent="0">
              <a:buNone/>
            </a:pPr>
            <a:r>
              <a:rPr lang="tr-TR" sz="2300" dirty="0"/>
              <a:t> </a:t>
            </a:r>
            <a:r>
              <a:rPr lang="tr-TR" sz="2300" u="sng" dirty="0">
                <a:hlinkClick r:id="rId3"/>
              </a:rPr>
              <a:t>www.tanyildizisigorta.com</a:t>
            </a:r>
            <a:endParaRPr lang="tr-TR" sz="2300" dirty="0"/>
          </a:p>
          <a:p>
            <a:endParaRPr lang="tr-TR" dirty="0"/>
          </a:p>
        </p:txBody>
      </p:sp>
      <p:pic>
        <p:nvPicPr>
          <p:cNvPr id="5" name="Picture 2" descr="C:\Users\Okan Sarı\AppData\Local\Microsoft\Windows\Temporary Internet Files\Content.Outlook\PIGXK8YB\Tanyıldızı Logo Yüksek Pixel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085" y="5906951"/>
            <a:ext cx="3603501" cy="95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03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739788"/>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13584"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43388" y="2348880"/>
            <a:ext cx="9287387" cy="1754326"/>
          </a:xfrm>
          <a:prstGeom prst="rect">
            <a:avLst/>
          </a:prstGeom>
          <a:no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tr-TR" sz="5400" b="1" cap="none" spc="0" dirty="0">
                <a:ln w="31550" cmpd="sng">
                  <a:solidFill>
                    <a:schemeClr val="accent1">
                      <a:lumMod val="50000"/>
                    </a:schemeClr>
                  </a:solidFill>
                  <a:prstDash val="solid"/>
                </a:ln>
                <a:solidFill>
                  <a:srgbClr val="FFFFFF"/>
                </a:solidFill>
                <a:effectLst>
                  <a:outerShdw blurRad="50800" dist="38100" dir="2700000" algn="tl" rotWithShape="0">
                    <a:prstClr val="black">
                      <a:alpha val="40000"/>
                    </a:prstClr>
                  </a:outerShdw>
                </a:effectLst>
              </a:rPr>
              <a:t>THANK</a:t>
            </a:r>
            <a:r>
              <a:rPr lang="tr-TR" sz="5400" b="1" cap="none" spc="0" dirty="0">
                <a:ln w="31550" cmpd="sng">
                  <a:solidFill>
                    <a:schemeClr val="accent1">
                      <a:lumMod val="50000"/>
                    </a:schemeClr>
                  </a:solidFill>
                  <a:prstDash val="solid"/>
                </a:ln>
                <a:solidFill>
                  <a:srgbClr val="FFFFFF"/>
                </a:solidFill>
                <a:effectLst>
                  <a:outerShdw blurRad="41275" dist="12700" dir="12000000" algn="tl" rotWithShape="0">
                    <a:srgbClr val="000000">
                      <a:alpha val="40000"/>
                    </a:srgbClr>
                  </a:outerShdw>
                </a:effectLst>
              </a:rPr>
              <a:t> YOU FOR PARTICIPATING</a:t>
            </a:r>
          </a:p>
        </p:txBody>
      </p:sp>
    </p:spTree>
    <p:extLst>
      <p:ext uri="{BB962C8B-B14F-4D97-AF65-F5344CB8AC3E}">
        <p14:creationId xmlns:p14="http://schemas.microsoft.com/office/powerpoint/2010/main" val="153396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dirty="0">
                <a:effectLst>
                  <a:outerShdw blurRad="38100" dist="38100" dir="2700000" algn="tl">
                    <a:srgbClr val="000000">
                      <a:alpha val="43137"/>
                    </a:srgbClr>
                  </a:outerShdw>
                </a:effectLst>
              </a:rPr>
              <a:t>WHY </a:t>
            </a:r>
            <a:r>
              <a:rPr lang="tr-TR" dirty="0" smtClean="0">
                <a:effectLst>
                  <a:outerShdw blurRad="38100" dist="38100" dir="2700000" algn="tl">
                    <a:srgbClr val="000000">
                      <a:alpha val="43137"/>
                    </a:srgbClr>
                  </a:outerShdw>
                </a:effectLst>
              </a:rPr>
              <a:t>IS HEALTH </a:t>
            </a:r>
            <a:r>
              <a:rPr lang="tr-TR" dirty="0">
                <a:effectLst>
                  <a:outerShdw blurRad="38100" dist="38100" dir="2700000" algn="tl">
                    <a:srgbClr val="000000">
                      <a:alpha val="43137"/>
                    </a:srgbClr>
                  </a:outerShdw>
                </a:effectLst>
              </a:rPr>
              <a:t>INSURANCE POLICY </a:t>
            </a:r>
            <a:r>
              <a:rPr lang="tr-TR" dirty="0" smtClean="0">
                <a:effectLst>
                  <a:outerShdw blurRad="38100" dist="38100" dir="2700000" algn="tl">
                    <a:srgbClr val="000000">
                      <a:alpha val="43137"/>
                    </a:srgbClr>
                  </a:outerShdw>
                </a:effectLst>
              </a:rPr>
              <a:t>NECESSARY</a:t>
            </a:r>
            <a:r>
              <a:rPr lang="tr-TR" dirty="0">
                <a:effectLst>
                  <a:outerShdw blurRad="38100" dist="38100" dir="2700000" algn="tl">
                    <a:srgbClr val="000000">
                      <a:alpha val="43137"/>
                    </a:srgbClr>
                  </a:outerShdw>
                </a:effectLst>
              </a:rPr>
              <a:t>?</a:t>
            </a:r>
          </a:p>
          <a:p>
            <a:endParaRPr lang="tr-TR"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65" y="5814053"/>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0"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54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0520" y="908720"/>
            <a:ext cx="8599952" cy="4536504"/>
          </a:xfrm>
        </p:spPr>
        <p:txBody>
          <a:bodyPr/>
          <a:lstStyle/>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Allianz</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Health</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Insurance</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Policy</a:t>
            </a:r>
            <a:r>
              <a:rPr lang="tr-TR" sz="2400" dirty="0">
                <a:effectLst>
                  <a:outerShdw blurRad="38100" dist="38100" dir="2700000" algn="tl">
                    <a:srgbClr val="000000">
                      <a:alpha val="43137"/>
                    </a:srgbClr>
                  </a:outerShdw>
                </a:effectLst>
              </a:rPr>
              <a:t> </a:t>
            </a:r>
            <a:r>
              <a:rPr lang="tr-TR" sz="2400" dirty="0" err="1" smtClean="0">
                <a:effectLst>
                  <a:outerShdw blurRad="38100" dist="38100" dir="2700000" algn="tl">
                    <a:srgbClr val="000000">
                      <a:alpha val="43137"/>
                    </a:srgbClr>
                  </a:outerShdw>
                </a:effectLst>
              </a:rPr>
              <a:t>Covers</a:t>
            </a:r>
            <a:r>
              <a:rPr lang="tr-TR" sz="2400" dirty="0" smtClean="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Your</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Health</a:t>
            </a:r>
            <a:r>
              <a:rPr lang="tr-TR" sz="2400" dirty="0">
                <a:effectLst>
                  <a:outerShdw blurRad="38100" dist="38100" dir="2700000" algn="tl">
                    <a:srgbClr val="000000">
                      <a:alpha val="43137"/>
                    </a:srgbClr>
                  </a:outerShdw>
                </a:effectLst>
              </a:rPr>
              <a:t> Risk </a:t>
            </a:r>
            <a:r>
              <a:rPr lang="tr-TR" sz="2400" dirty="0" err="1">
                <a:effectLst>
                  <a:outerShdw blurRad="38100" dist="38100" dir="2700000" algn="tl">
                    <a:srgbClr val="000000">
                      <a:alpha val="43137"/>
                    </a:srgbClr>
                  </a:outerShdw>
                </a:effectLst>
              </a:rPr>
              <a:t>In</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Turkey</a:t>
            </a:r>
            <a:endParaRPr lang="tr-TR" sz="2400" dirty="0">
              <a:effectLst>
                <a:outerShdw blurRad="38100" dist="38100" dir="2700000" algn="tl">
                  <a:srgbClr val="000000">
                    <a:alpha val="43137"/>
                  </a:srgbClr>
                </a:outerShdw>
              </a:effectLst>
            </a:endParaRPr>
          </a:p>
          <a:p>
            <a:pPr marL="514350" indent="-514350">
              <a:buFont typeface="+mj-lt"/>
              <a:buAutoNum type="arabicPeriod"/>
            </a:pPr>
            <a:endParaRPr lang="tr-TR" sz="2400" dirty="0">
              <a:effectLst>
                <a:outerShdw blurRad="38100" dist="38100" dir="2700000" algn="tl">
                  <a:srgbClr val="000000">
                    <a:alpha val="43137"/>
                  </a:srgbClr>
                </a:outerShdw>
              </a:effectLst>
            </a:endParaRPr>
          </a:p>
          <a:p>
            <a:pPr marL="514350" indent="-514350">
              <a:buFont typeface="+mj-lt"/>
              <a:buAutoNum type="arabicPeriod"/>
            </a:pPr>
            <a:endParaRPr lang="tr-TR" sz="2400" dirty="0">
              <a:effectLst>
                <a:outerShdw blurRad="38100" dist="38100" dir="2700000" algn="tl">
                  <a:srgbClr val="000000">
                    <a:alpha val="43137"/>
                  </a:srgbClr>
                </a:outerShdw>
              </a:effectLst>
            </a:endParaRPr>
          </a:p>
          <a:p>
            <a:pPr marL="514350" indent="-514350">
              <a:buFont typeface="+mj-lt"/>
              <a:buAutoNum type="arabicPeriod"/>
            </a:pPr>
            <a:r>
              <a:rPr lang="tr-TR" sz="2400" dirty="0" err="1">
                <a:effectLst>
                  <a:outerShdw blurRad="38100" dist="38100" dir="2700000" algn="tl">
                    <a:srgbClr val="000000">
                      <a:alpha val="43137"/>
                    </a:srgbClr>
                  </a:outerShdw>
                </a:effectLst>
              </a:rPr>
              <a:t>You</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Need</a:t>
            </a:r>
            <a:r>
              <a:rPr lang="tr-TR" sz="2400" dirty="0">
                <a:effectLst>
                  <a:outerShdw blurRad="38100" dist="38100" dir="2700000" algn="tl">
                    <a:srgbClr val="000000">
                      <a:alpha val="43137"/>
                    </a:srgbClr>
                  </a:outerShdw>
                </a:effectLst>
              </a:rPr>
              <a:t> A </a:t>
            </a:r>
            <a:r>
              <a:rPr lang="tr-TR" sz="2400" dirty="0" err="1">
                <a:effectLst>
                  <a:outerShdw blurRad="38100" dist="38100" dir="2700000" algn="tl">
                    <a:srgbClr val="000000">
                      <a:alpha val="43137"/>
                    </a:srgbClr>
                  </a:outerShdw>
                </a:effectLst>
              </a:rPr>
              <a:t>Health</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Insurance</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Policy</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For</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Residence</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Permit</a:t>
            </a:r>
            <a:endParaRPr lang="tr-TR" sz="2400" dirty="0">
              <a:effectLst>
                <a:outerShdw blurRad="38100" dist="38100" dir="2700000" algn="tl">
                  <a:srgbClr val="000000">
                    <a:alpha val="43137"/>
                  </a:srgbClr>
                </a:outerShdw>
              </a:effectLst>
            </a:endParaRPr>
          </a:p>
          <a:p>
            <a:pPr marL="0" indent="0">
              <a:buNone/>
            </a:pPr>
            <a:endParaRPr lang="tr-TR" dirty="0"/>
          </a:p>
          <a:p>
            <a:pPr marL="0" indent="0">
              <a:buNone/>
            </a:pPr>
            <a:endParaRPr lang="tr-TR" dirty="0"/>
          </a:p>
        </p:txBody>
      </p:sp>
      <p:pic>
        <p:nvPicPr>
          <p:cNvPr id="4"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707" y="5773851"/>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77222" t="77303" r="5762" b="14545"/>
          <a:stretch>
            <a:fillRect/>
          </a:stretch>
        </p:blipFill>
        <p:spPr bwMode="auto">
          <a:xfrm>
            <a:off x="-21473"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Levent\Desktop\ind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16632"/>
            <a:ext cx="2206377" cy="144967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event\Desktop\healthinsuranc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61655"/>
            <a:ext cx="2471937" cy="247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4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412776"/>
            <a:ext cx="8229600" cy="3744416"/>
          </a:xfrm>
          <a:ln>
            <a:no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txBody>
          <a:bodyPr>
            <a:normAutofit/>
          </a:bodyPr>
          <a:lstStyle/>
          <a:p>
            <a:pPr marL="742950" indent="-742950">
              <a:buFont typeface="+mj-lt"/>
              <a:buAutoNum type="arabicPeriod"/>
            </a:pPr>
            <a:r>
              <a:rPr lang="tr-TR" sz="3200" dirty="0" err="1">
                <a:effectLst>
                  <a:outerShdw blurRad="38100" dist="38100" dir="2700000" algn="tl">
                    <a:srgbClr val="000000">
                      <a:alpha val="43137"/>
                    </a:srgbClr>
                  </a:outerShdw>
                </a:effectLst>
              </a:rPr>
              <a:t>Allianz</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Health</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Insurance</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Policy</a:t>
            </a:r>
            <a:r>
              <a:rPr lang="tr-TR" sz="3200" dirty="0">
                <a:effectLst>
                  <a:outerShdw blurRad="38100" dist="38100" dir="2700000" algn="tl">
                    <a:srgbClr val="000000">
                      <a:alpha val="43137"/>
                    </a:srgbClr>
                  </a:outerShdw>
                </a:effectLst>
              </a:rPr>
              <a:t> </a:t>
            </a:r>
            <a:r>
              <a:rPr lang="tr-TR" sz="3200" dirty="0" err="1" smtClean="0">
                <a:effectLst>
                  <a:outerShdw blurRad="38100" dist="38100" dir="2700000" algn="tl">
                    <a:srgbClr val="000000">
                      <a:alpha val="43137"/>
                    </a:srgbClr>
                  </a:outerShdw>
                </a:effectLst>
              </a:rPr>
              <a:t>Covers</a:t>
            </a:r>
            <a:r>
              <a:rPr lang="tr-TR" sz="3200" dirty="0" smtClean="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Your</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Health</a:t>
            </a:r>
            <a:r>
              <a:rPr lang="tr-TR" sz="3200" dirty="0">
                <a:effectLst>
                  <a:outerShdw blurRad="38100" dist="38100" dir="2700000" algn="tl">
                    <a:srgbClr val="000000">
                      <a:alpha val="43137"/>
                    </a:srgbClr>
                  </a:outerShdw>
                </a:effectLst>
              </a:rPr>
              <a:t> </a:t>
            </a:r>
            <a:r>
              <a:rPr lang="tr-TR" sz="3200" dirty="0" smtClean="0">
                <a:effectLst>
                  <a:outerShdw blurRad="38100" dist="38100" dir="2700000" algn="tl">
                    <a:srgbClr val="000000">
                      <a:alpha val="43137"/>
                    </a:srgbClr>
                  </a:outerShdw>
                </a:effectLst>
              </a:rPr>
              <a:t>Risk </a:t>
            </a:r>
            <a:r>
              <a:rPr lang="tr-TR" sz="3200" dirty="0" err="1">
                <a:effectLst>
                  <a:outerShdw blurRad="38100" dist="38100" dir="2700000" algn="tl">
                    <a:srgbClr val="000000">
                      <a:alpha val="43137"/>
                    </a:srgbClr>
                  </a:outerShdw>
                </a:effectLst>
              </a:rPr>
              <a:t>In</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Turkey</a:t>
            </a:r>
            <a:r>
              <a:rPr lang="tr-TR" dirty="0">
                <a:effectLst>
                  <a:outerShdw blurRad="38100" dist="38100" dir="2700000" algn="tl">
                    <a:srgbClr val="000000">
                      <a:alpha val="43137"/>
                    </a:srgbClr>
                  </a:outerShdw>
                </a:effectLst>
              </a:rPr>
              <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77222" t="77303" r="5762" b="14545"/>
          <a:stretch>
            <a:fillRect/>
          </a:stretch>
        </p:blipFill>
        <p:spPr bwMode="auto">
          <a:xfrm>
            <a:off x="-21473" y="0"/>
            <a:ext cx="1477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Okan Sarı\AppData\Local\Microsoft\Windows\Temporary Internet Files\Content.Outlook\PIGXK8YB\Tanyıldızı Logo Yüksek Pix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707" y="5773851"/>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72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dirty="0" err="1">
                <a:effectLst>
                  <a:outerShdw blurRad="38100" dist="38100" dir="2700000" algn="tl">
                    <a:srgbClr val="000000">
                      <a:alpha val="43137"/>
                    </a:srgbClr>
                  </a:outerShdw>
                </a:effectLst>
              </a:rPr>
              <a:t>Policy</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Cover</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Details</a:t>
            </a:r>
            <a:r>
              <a:rPr lang="tr-TR" sz="3200" dirty="0">
                <a:effectLst>
                  <a:outerShdw blurRad="38100" dist="38100" dir="2700000" algn="tl">
                    <a:srgbClr val="000000">
                      <a:alpha val="43137"/>
                    </a:srgbClr>
                  </a:outerShdw>
                </a:effectLst>
              </a:rPr>
              <a:t> </a:t>
            </a:r>
          </a:p>
        </p:txBody>
      </p:sp>
      <p:sp>
        <p:nvSpPr>
          <p:cNvPr id="3" name="İçerik Yer Tutucusu 2"/>
          <p:cNvSpPr>
            <a:spLocks noGrp="1"/>
          </p:cNvSpPr>
          <p:nvPr>
            <p:ph idx="1"/>
          </p:nvPr>
        </p:nvSpPr>
        <p:spPr>
          <a:xfrm>
            <a:off x="195284" y="1484784"/>
            <a:ext cx="8964488" cy="4824536"/>
          </a:xfrm>
        </p:spPr>
        <p:txBody>
          <a:bodyPr/>
          <a:lstStyle/>
          <a:p>
            <a:pPr marL="0" indent="0">
              <a:buNone/>
            </a:pPr>
            <a:endParaRPr lang="tr-TR" sz="2400" dirty="0"/>
          </a:p>
          <a:p>
            <a:pPr marL="0" indent="0">
              <a:buNone/>
            </a:pPr>
            <a:endParaRPr lang="tr-TR" sz="2400" dirty="0"/>
          </a:p>
          <a:p>
            <a:pPr marL="0" indent="0">
              <a:buNone/>
            </a:pPr>
            <a:r>
              <a:rPr lang="tr-TR" sz="2400" dirty="0" err="1"/>
              <a:t>Allianz</a:t>
            </a:r>
            <a:r>
              <a:rPr lang="tr-TR" sz="2400" dirty="0"/>
              <a:t> </a:t>
            </a:r>
            <a:r>
              <a:rPr lang="tr-TR" sz="2400" dirty="0" err="1"/>
              <a:t>Health</a:t>
            </a:r>
            <a:r>
              <a:rPr lang="tr-TR" sz="2400" dirty="0"/>
              <a:t> </a:t>
            </a:r>
            <a:r>
              <a:rPr lang="tr-TR" sz="2400" dirty="0" err="1"/>
              <a:t>Insurance</a:t>
            </a:r>
            <a:r>
              <a:rPr lang="tr-TR" sz="2400" dirty="0"/>
              <a:t> </a:t>
            </a:r>
            <a:r>
              <a:rPr lang="tr-TR" sz="2400" dirty="0" err="1"/>
              <a:t>policy</a:t>
            </a:r>
            <a:r>
              <a:rPr lang="tr-TR" sz="2400" dirty="0"/>
              <a:t> </a:t>
            </a:r>
            <a:r>
              <a:rPr lang="tr-TR" sz="2400" dirty="0" err="1" smtClean="0"/>
              <a:t>includes</a:t>
            </a:r>
            <a:r>
              <a:rPr lang="tr-TR" sz="2400" dirty="0" smtClean="0"/>
              <a:t> </a:t>
            </a:r>
            <a:r>
              <a:rPr lang="tr-TR" sz="2400" dirty="0" err="1"/>
              <a:t>two</a:t>
            </a:r>
            <a:r>
              <a:rPr lang="tr-TR" sz="2400" dirty="0"/>
              <a:t> main </a:t>
            </a:r>
            <a:r>
              <a:rPr lang="tr-TR" sz="2400" dirty="0" err="1"/>
              <a:t>treatments</a:t>
            </a:r>
            <a:r>
              <a:rPr lang="tr-TR" sz="2400" dirty="0" smtClean="0"/>
              <a:t>. </a:t>
            </a:r>
            <a:r>
              <a:rPr lang="tr-TR" sz="2400" dirty="0" err="1" smtClean="0"/>
              <a:t>These</a:t>
            </a:r>
            <a:r>
              <a:rPr lang="tr-TR" sz="2400" dirty="0" smtClean="0"/>
              <a:t> </a:t>
            </a:r>
            <a:r>
              <a:rPr lang="tr-TR" sz="2400" dirty="0" err="1"/>
              <a:t>are</a:t>
            </a:r>
            <a:r>
              <a:rPr lang="tr-TR" sz="2400" dirty="0"/>
              <a:t>;</a:t>
            </a:r>
          </a:p>
          <a:p>
            <a:pPr marL="0" indent="0">
              <a:buNone/>
            </a:pPr>
            <a:endParaRPr lang="tr-TR" sz="2400" dirty="0"/>
          </a:p>
          <a:p>
            <a:r>
              <a:rPr lang="tr-TR" sz="2400" dirty="0" err="1" smtClean="0">
                <a:effectLst>
                  <a:outerShdw blurRad="38100" dist="38100" dir="2700000" algn="tl">
                    <a:srgbClr val="000000">
                      <a:alpha val="43137"/>
                    </a:srgbClr>
                  </a:outerShdw>
                </a:effectLst>
              </a:rPr>
              <a:t>Inpatient</a:t>
            </a:r>
            <a:r>
              <a:rPr lang="tr-TR" sz="2400" dirty="0" smtClean="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treatment</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unlimited</a:t>
            </a:r>
            <a:r>
              <a:rPr lang="tr-TR" sz="2400" dirty="0"/>
              <a:t>  : </a:t>
            </a:r>
            <a:r>
              <a:rPr lang="tr-TR" sz="2400" dirty="0" err="1"/>
              <a:t>Allianz</a:t>
            </a:r>
            <a:r>
              <a:rPr lang="tr-TR" sz="2400" dirty="0"/>
              <a:t> </a:t>
            </a:r>
            <a:r>
              <a:rPr lang="tr-TR" sz="2400" dirty="0" err="1" smtClean="0"/>
              <a:t>covers</a:t>
            </a:r>
            <a:r>
              <a:rPr lang="tr-TR" sz="2400" dirty="0" smtClean="0"/>
              <a:t> </a:t>
            </a:r>
            <a:r>
              <a:rPr lang="tr-TR" sz="2400" dirty="0"/>
              <a:t>100 % </a:t>
            </a:r>
          </a:p>
          <a:p>
            <a:endParaRPr lang="tr-TR" sz="2400" dirty="0"/>
          </a:p>
          <a:p>
            <a:r>
              <a:rPr lang="tr-TR" sz="2400" dirty="0" err="1">
                <a:effectLst>
                  <a:outerShdw blurRad="38100" dist="38100" dir="2700000" algn="tl">
                    <a:srgbClr val="000000">
                      <a:alpha val="43137"/>
                    </a:srgbClr>
                  </a:outerShdw>
                </a:effectLst>
              </a:rPr>
              <a:t>Outpatient</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treatment</a:t>
            </a:r>
            <a:r>
              <a:rPr lang="tr-TR" sz="2400" dirty="0">
                <a:effectLst>
                  <a:outerShdw blurRad="38100" dist="38100" dir="2700000" algn="tl">
                    <a:srgbClr val="000000">
                      <a:alpha val="43137"/>
                    </a:srgbClr>
                  </a:outerShdw>
                </a:effectLst>
              </a:rPr>
              <a:t> limit 2000 TL </a:t>
            </a:r>
            <a:r>
              <a:rPr lang="tr-TR" sz="2400" dirty="0"/>
              <a:t>: </a:t>
            </a:r>
            <a:r>
              <a:rPr lang="tr-TR" sz="2400" dirty="0" err="1"/>
              <a:t>Allianz</a:t>
            </a:r>
            <a:r>
              <a:rPr lang="tr-TR" sz="2400" dirty="0"/>
              <a:t> </a:t>
            </a:r>
            <a:r>
              <a:rPr lang="tr-TR" sz="2400" dirty="0" err="1" smtClean="0"/>
              <a:t>covers</a:t>
            </a:r>
            <a:r>
              <a:rPr lang="tr-TR" sz="2400" dirty="0" smtClean="0"/>
              <a:t> </a:t>
            </a:r>
            <a:r>
              <a:rPr lang="tr-TR" sz="2400" dirty="0"/>
              <a:t>60 %</a:t>
            </a:r>
            <a:endParaRPr lang="tr-TR" dirty="0"/>
          </a:p>
        </p:txBody>
      </p:sp>
    </p:spTree>
    <p:extLst>
      <p:ext uri="{BB962C8B-B14F-4D97-AF65-F5344CB8AC3E}">
        <p14:creationId xmlns:p14="http://schemas.microsoft.com/office/powerpoint/2010/main" val="62255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kan Sarı\AppData\Local\Microsoft\Windows\Temporary Internet Files\Content.Outlook\PIGXK8YB\Tanyıldızı Logo Yüksek Pixe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167" y="5758298"/>
            <a:ext cx="3819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p:nvPr/>
        </p:nvPicPr>
        <p:blipFill rotWithShape="1">
          <a:blip r:embed="rId3"/>
          <a:srcRect l="21839" t="26765" r="22075" b="18971"/>
          <a:stretch/>
        </p:blipFill>
        <p:spPr bwMode="auto">
          <a:xfrm>
            <a:off x="107504" y="260648"/>
            <a:ext cx="8712968"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457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5858" y="0"/>
            <a:ext cx="8229600" cy="93610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3200" dirty="0" err="1">
                <a:effectLst>
                  <a:outerShdw blurRad="38100" dist="38100" dir="2700000" algn="tl">
                    <a:srgbClr val="000000">
                      <a:alpha val="43137"/>
                    </a:srgbClr>
                  </a:outerShdw>
                </a:effectLst>
              </a:rPr>
              <a:t>Contracted</a:t>
            </a:r>
            <a:r>
              <a:rPr lang="tr-TR" sz="3200" dirty="0">
                <a:effectLst>
                  <a:outerShdw blurRad="38100" dist="38100" dir="2700000" algn="tl">
                    <a:srgbClr val="000000">
                      <a:alpha val="43137"/>
                    </a:srgbClr>
                  </a:outerShdw>
                </a:effectLst>
              </a:rPr>
              <a:t> </a:t>
            </a:r>
            <a:r>
              <a:rPr lang="tr-TR" sz="3200" dirty="0" err="1">
                <a:effectLst>
                  <a:outerShdw blurRad="38100" dist="38100" dir="2700000" algn="tl">
                    <a:srgbClr val="000000">
                      <a:alpha val="43137"/>
                    </a:srgbClr>
                  </a:outerShdw>
                </a:effectLst>
              </a:rPr>
              <a:t>Health</a:t>
            </a:r>
            <a:r>
              <a:rPr lang="tr-TR" sz="3200" dirty="0">
                <a:effectLst>
                  <a:outerShdw blurRad="38100" dist="38100" dir="2700000" algn="tl">
                    <a:srgbClr val="000000">
                      <a:alpha val="43137"/>
                    </a:srgbClr>
                  </a:outerShdw>
                </a:effectLst>
              </a:rPr>
              <a:t> Providers	</a:t>
            </a:r>
          </a:p>
        </p:txBody>
      </p:sp>
      <p:sp>
        <p:nvSpPr>
          <p:cNvPr id="3" name="İçerik Yer Tutucusu 2"/>
          <p:cNvSpPr>
            <a:spLocks noGrp="1"/>
          </p:cNvSpPr>
          <p:nvPr>
            <p:ph idx="1"/>
          </p:nvPr>
        </p:nvSpPr>
        <p:spPr>
          <a:xfrm>
            <a:off x="245386" y="1098246"/>
            <a:ext cx="8435280" cy="5400600"/>
          </a:xfrm>
        </p:spPr>
        <p:txBody>
          <a:bodyPr>
            <a:noAutofit/>
          </a:bodyPr>
          <a:lstStyle/>
          <a:p>
            <a:pPr marL="0" indent="0">
              <a:buNone/>
            </a:pPr>
            <a:r>
              <a:rPr lang="tr-TR" sz="2400" dirty="0"/>
              <a:t>Allianz has </a:t>
            </a:r>
            <a:r>
              <a:rPr lang="tr-TR" sz="2400" dirty="0" err="1"/>
              <a:t>agreement</a:t>
            </a:r>
            <a:r>
              <a:rPr lang="tr-TR" sz="2400" dirty="0"/>
              <a:t> </a:t>
            </a:r>
            <a:r>
              <a:rPr lang="tr-TR" sz="2400" dirty="0" err="1" smtClean="0"/>
              <a:t>with</a:t>
            </a:r>
            <a:r>
              <a:rPr lang="tr-TR" sz="2400" dirty="0" smtClean="0"/>
              <a:t> </a:t>
            </a:r>
            <a:r>
              <a:rPr lang="tr-TR" sz="2400" dirty="0" err="1" smtClean="0"/>
              <a:t>many</a:t>
            </a:r>
            <a:r>
              <a:rPr lang="tr-TR" sz="2400" dirty="0" smtClean="0"/>
              <a:t> </a:t>
            </a:r>
            <a:r>
              <a:rPr lang="tr-TR" sz="2400" dirty="0" err="1" smtClean="0"/>
              <a:t>Hospitals</a:t>
            </a:r>
            <a:r>
              <a:rPr lang="tr-TR" sz="2400" dirty="0" smtClean="0"/>
              <a:t> </a:t>
            </a:r>
            <a:r>
              <a:rPr lang="tr-TR" sz="2400" dirty="0"/>
              <a:t>in Turkey, </a:t>
            </a:r>
            <a:r>
              <a:rPr lang="tr-TR" sz="2400" dirty="0" err="1"/>
              <a:t>you</a:t>
            </a:r>
            <a:r>
              <a:rPr lang="tr-TR" sz="2400" dirty="0"/>
              <a:t> can </a:t>
            </a:r>
            <a:r>
              <a:rPr lang="tr-TR" sz="2400" dirty="0" err="1"/>
              <a:t>find</a:t>
            </a:r>
            <a:r>
              <a:rPr lang="tr-TR" sz="2400" dirty="0"/>
              <a:t> </a:t>
            </a:r>
            <a:r>
              <a:rPr lang="tr-TR" sz="2400" dirty="0" err="1" smtClean="0"/>
              <a:t>more</a:t>
            </a:r>
            <a:r>
              <a:rPr lang="tr-TR" sz="2400" dirty="0" smtClean="0"/>
              <a:t> </a:t>
            </a:r>
            <a:r>
              <a:rPr lang="tr-TR" sz="2400" dirty="0" err="1"/>
              <a:t>Contracted</a:t>
            </a:r>
            <a:r>
              <a:rPr lang="tr-TR" sz="2400" dirty="0"/>
              <a:t> </a:t>
            </a:r>
            <a:r>
              <a:rPr lang="tr-TR" sz="2400" dirty="0" err="1"/>
              <a:t>Health</a:t>
            </a:r>
            <a:r>
              <a:rPr lang="tr-TR" sz="2400" dirty="0"/>
              <a:t> </a:t>
            </a:r>
            <a:r>
              <a:rPr lang="tr-TR" sz="2400" dirty="0" err="1" smtClean="0"/>
              <a:t>Hospitals</a:t>
            </a:r>
            <a:r>
              <a:rPr lang="tr-TR" sz="2400" dirty="0"/>
              <a:t> at </a:t>
            </a:r>
            <a:r>
              <a:rPr lang="tr-TR" sz="2400" dirty="0" err="1"/>
              <a:t>Allianz</a:t>
            </a:r>
            <a:r>
              <a:rPr lang="tr-TR" sz="2400" dirty="0"/>
              <a:t> web site .    </a:t>
            </a:r>
          </a:p>
          <a:p>
            <a:pPr marL="0" indent="0">
              <a:buNone/>
            </a:pPr>
            <a:r>
              <a:rPr lang="tr-TR" sz="2400" dirty="0"/>
              <a:t>                                        </a:t>
            </a:r>
          </a:p>
          <a:p>
            <a:pPr marL="0" indent="0">
              <a:buNone/>
            </a:pPr>
            <a:r>
              <a:rPr lang="tr-TR" sz="2400" dirty="0" err="1"/>
              <a:t>We</a:t>
            </a:r>
            <a:r>
              <a:rPr lang="tr-TR" sz="2400" dirty="0"/>
              <a:t> </a:t>
            </a:r>
            <a:r>
              <a:rPr lang="tr-TR" sz="2400" dirty="0" err="1"/>
              <a:t>recommend</a:t>
            </a:r>
            <a:r>
              <a:rPr lang="tr-TR" sz="2400" dirty="0"/>
              <a:t> </a:t>
            </a:r>
            <a:r>
              <a:rPr lang="tr-TR" sz="2400" dirty="0" err="1"/>
              <a:t>these</a:t>
            </a:r>
            <a:r>
              <a:rPr lang="tr-TR" sz="2400" dirty="0"/>
              <a:t> </a:t>
            </a:r>
            <a:r>
              <a:rPr lang="tr-TR" sz="2400" dirty="0" err="1" smtClean="0"/>
              <a:t>hospitals</a:t>
            </a:r>
            <a:r>
              <a:rPr lang="tr-TR" sz="2400" dirty="0" smtClean="0"/>
              <a:t> </a:t>
            </a:r>
            <a:r>
              <a:rPr lang="tr-TR" sz="2400" dirty="0" err="1"/>
              <a:t>for</a:t>
            </a:r>
            <a:r>
              <a:rPr lang="tr-TR" sz="2400" dirty="0"/>
              <a:t> </a:t>
            </a:r>
            <a:r>
              <a:rPr lang="tr-TR" sz="2400" dirty="0" err="1"/>
              <a:t>use</a:t>
            </a:r>
            <a:r>
              <a:rPr lang="tr-TR" sz="2400" dirty="0"/>
              <a:t>.</a:t>
            </a:r>
          </a:p>
          <a:p>
            <a:r>
              <a:rPr lang="tr-TR" sz="2400" dirty="0" err="1"/>
              <a:t>Florence</a:t>
            </a:r>
            <a:r>
              <a:rPr lang="tr-TR" sz="2400" dirty="0"/>
              <a:t> </a:t>
            </a:r>
            <a:r>
              <a:rPr lang="tr-TR" sz="2400" dirty="0" err="1"/>
              <a:t>Nightingale</a:t>
            </a:r>
            <a:r>
              <a:rPr lang="tr-TR" sz="2400" dirty="0"/>
              <a:t> </a:t>
            </a:r>
            <a:r>
              <a:rPr lang="tr-TR" sz="2400" dirty="0" err="1"/>
              <a:t>Hospital</a:t>
            </a:r>
            <a:r>
              <a:rPr lang="tr-TR" sz="2400" dirty="0"/>
              <a:t>–Şişli</a:t>
            </a:r>
          </a:p>
          <a:p>
            <a:r>
              <a:rPr lang="tr-TR" sz="2400" dirty="0" err="1"/>
              <a:t>Memorial</a:t>
            </a:r>
            <a:r>
              <a:rPr lang="tr-TR" sz="2400" dirty="0"/>
              <a:t> </a:t>
            </a:r>
            <a:r>
              <a:rPr lang="tr-TR" sz="2400" dirty="0" err="1"/>
              <a:t>Hospital</a:t>
            </a:r>
            <a:r>
              <a:rPr lang="tr-TR" sz="2400" dirty="0"/>
              <a:t>-Şişli</a:t>
            </a:r>
          </a:p>
          <a:p>
            <a:r>
              <a:rPr lang="tr-TR" sz="2400" dirty="0" err="1"/>
              <a:t>Florence</a:t>
            </a:r>
            <a:r>
              <a:rPr lang="tr-TR" sz="2400" dirty="0"/>
              <a:t> </a:t>
            </a:r>
            <a:r>
              <a:rPr lang="tr-TR" sz="2400" dirty="0" err="1"/>
              <a:t>Nightingale</a:t>
            </a:r>
            <a:r>
              <a:rPr lang="tr-TR" sz="2400" dirty="0"/>
              <a:t> </a:t>
            </a:r>
            <a:r>
              <a:rPr lang="tr-TR" sz="2400" dirty="0" err="1"/>
              <a:t>Hospital</a:t>
            </a:r>
            <a:r>
              <a:rPr lang="tr-TR" sz="2400" dirty="0"/>
              <a:t>-Gayrettepe</a:t>
            </a:r>
          </a:p>
          <a:p>
            <a:r>
              <a:rPr lang="tr-TR" sz="2400" dirty="0"/>
              <a:t>Acıbadem </a:t>
            </a:r>
            <a:r>
              <a:rPr lang="tr-TR" sz="2400" dirty="0" err="1"/>
              <a:t>Hospital</a:t>
            </a:r>
            <a:r>
              <a:rPr lang="tr-TR" sz="2400" dirty="0"/>
              <a:t>-Fulya</a:t>
            </a:r>
          </a:p>
          <a:p>
            <a:r>
              <a:rPr lang="tr-TR" sz="2400" dirty="0"/>
              <a:t>Liv </a:t>
            </a:r>
            <a:r>
              <a:rPr lang="tr-TR" sz="2400" dirty="0" err="1"/>
              <a:t>Hospital</a:t>
            </a:r>
            <a:r>
              <a:rPr lang="tr-TR" sz="2400" dirty="0"/>
              <a:t>- Ulus</a:t>
            </a:r>
          </a:p>
          <a:p>
            <a:pPr marL="0" indent="0">
              <a:buNone/>
            </a:pPr>
            <a:endParaRPr lang="tr-TR" sz="2800" dirty="0"/>
          </a:p>
          <a:p>
            <a:pPr marL="0" indent="0">
              <a:buNone/>
            </a:pPr>
            <a:r>
              <a:rPr lang="tr-TR" sz="2800" b="1" dirty="0" err="1">
                <a:solidFill>
                  <a:srgbClr val="FF0000"/>
                </a:solidFill>
              </a:rPr>
              <a:t>We</a:t>
            </a:r>
            <a:r>
              <a:rPr lang="tr-TR" sz="2800" b="1" dirty="0">
                <a:solidFill>
                  <a:srgbClr val="FF0000"/>
                </a:solidFill>
              </a:rPr>
              <a:t> </a:t>
            </a:r>
            <a:r>
              <a:rPr lang="tr-TR" sz="2800" b="1" dirty="0" err="1">
                <a:solidFill>
                  <a:srgbClr val="FF0000"/>
                </a:solidFill>
              </a:rPr>
              <a:t>don’t</a:t>
            </a:r>
            <a:r>
              <a:rPr lang="tr-TR" sz="2800" b="1" dirty="0">
                <a:solidFill>
                  <a:srgbClr val="FF0000"/>
                </a:solidFill>
              </a:rPr>
              <a:t> </a:t>
            </a:r>
            <a:r>
              <a:rPr lang="tr-TR" sz="2800" b="1" dirty="0" err="1">
                <a:solidFill>
                  <a:srgbClr val="FF0000"/>
                </a:solidFill>
              </a:rPr>
              <a:t>have</a:t>
            </a:r>
            <a:r>
              <a:rPr lang="tr-TR" sz="2800" b="1" dirty="0">
                <a:solidFill>
                  <a:srgbClr val="FF0000"/>
                </a:solidFill>
              </a:rPr>
              <a:t> </a:t>
            </a:r>
            <a:r>
              <a:rPr lang="tr-TR" sz="2800" b="1" dirty="0" err="1" smtClean="0">
                <a:solidFill>
                  <a:srgbClr val="FF0000"/>
                </a:solidFill>
              </a:rPr>
              <a:t>any</a:t>
            </a:r>
            <a:r>
              <a:rPr lang="tr-TR" sz="2800" b="1" dirty="0" smtClean="0">
                <a:solidFill>
                  <a:srgbClr val="FF0000"/>
                </a:solidFill>
              </a:rPr>
              <a:t> </a:t>
            </a:r>
            <a:r>
              <a:rPr lang="tr-TR" sz="2800" b="1" dirty="0" err="1">
                <a:solidFill>
                  <a:srgbClr val="FF0000"/>
                </a:solidFill>
              </a:rPr>
              <a:t>agreement</a:t>
            </a:r>
            <a:r>
              <a:rPr lang="tr-TR" sz="2800" b="1" dirty="0">
                <a:solidFill>
                  <a:srgbClr val="FF0000"/>
                </a:solidFill>
              </a:rPr>
              <a:t> </a:t>
            </a:r>
            <a:r>
              <a:rPr lang="tr-TR" sz="2800" b="1" dirty="0" err="1" smtClean="0">
                <a:solidFill>
                  <a:srgbClr val="FF0000"/>
                </a:solidFill>
              </a:rPr>
              <a:t>with</a:t>
            </a:r>
            <a:r>
              <a:rPr lang="tr-TR" sz="2800" b="1" dirty="0" smtClean="0">
                <a:solidFill>
                  <a:srgbClr val="FF0000"/>
                </a:solidFill>
              </a:rPr>
              <a:t> </a:t>
            </a:r>
            <a:r>
              <a:rPr lang="tr-TR" sz="2800" b="1" dirty="0" err="1" smtClean="0">
                <a:solidFill>
                  <a:srgbClr val="FF0000"/>
                </a:solidFill>
              </a:rPr>
              <a:t>American</a:t>
            </a:r>
            <a:r>
              <a:rPr lang="tr-TR" sz="2800" b="1" dirty="0" smtClean="0">
                <a:solidFill>
                  <a:srgbClr val="FF0000"/>
                </a:solidFill>
              </a:rPr>
              <a:t> </a:t>
            </a:r>
            <a:r>
              <a:rPr lang="tr-TR" sz="2800" b="1" dirty="0" err="1">
                <a:solidFill>
                  <a:srgbClr val="FF0000"/>
                </a:solidFill>
              </a:rPr>
              <a:t>Hospital</a:t>
            </a:r>
            <a:r>
              <a:rPr lang="tr-TR" sz="2800" b="1" dirty="0">
                <a:solidFill>
                  <a:srgbClr val="FF0000"/>
                </a:solidFill>
              </a:rPr>
              <a:t> in </a:t>
            </a:r>
            <a:r>
              <a:rPr lang="tr-TR" sz="2800" b="1" dirty="0" err="1" smtClean="0">
                <a:solidFill>
                  <a:srgbClr val="FF0000"/>
                </a:solidFill>
              </a:rPr>
              <a:t>this</a:t>
            </a:r>
            <a:r>
              <a:rPr lang="tr-TR" sz="2800" b="1" dirty="0" smtClean="0">
                <a:solidFill>
                  <a:srgbClr val="FF0000"/>
                </a:solidFill>
              </a:rPr>
              <a:t> </a:t>
            </a:r>
            <a:r>
              <a:rPr lang="tr-TR" sz="2800" b="1" dirty="0">
                <a:solidFill>
                  <a:srgbClr val="FF0000"/>
                </a:solidFill>
              </a:rPr>
              <a:t>plan.</a:t>
            </a:r>
          </a:p>
        </p:txBody>
      </p:sp>
      <p:pic>
        <p:nvPicPr>
          <p:cNvPr id="4" name="Picture 6" descr="C:\Users\Admin\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04352"/>
            <a:ext cx="2592288" cy="636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219" y="4622809"/>
            <a:ext cx="867644" cy="8676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Desktop\acibad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560" y="4005064"/>
            <a:ext cx="3164697" cy="7696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MEM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72477"/>
            <a:ext cx="2592288" cy="52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640960" cy="5649491"/>
          </a:xfrm>
        </p:spPr>
        <p:txBody>
          <a:bodyPr/>
          <a:lstStyle/>
          <a:p>
            <a:pPr marL="0" indent="0">
              <a:buNone/>
            </a:pPr>
            <a:endParaRPr lang="tr-TR" sz="2800" b="1" dirty="0">
              <a:solidFill>
                <a:srgbClr val="FF0000"/>
              </a:solidFill>
            </a:endParaRPr>
          </a:p>
          <a:p>
            <a:pPr marL="0" indent="0">
              <a:buNone/>
            </a:pPr>
            <a:endParaRPr lang="tr-TR" sz="2800" b="1" dirty="0">
              <a:solidFill>
                <a:srgbClr val="FF0000"/>
              </a:solidFill>
            </a:endParaRPr>
          </a:p>
          <a:p>
            <a:pPr marL="0" indent="0">
              <a:buNone/>
            </a:pPr>
            <a:endParaRPr lang="tr-TR" sz="2800" b="1" dirty="0">
              <a:solidFill>
                <a:srgbClr val="FF0000"/>
              </a:solidFill>
            </a:endParaRPr>
          </a:p>
          <a:p>
            <a:pPr marL="0" indent="0">
              <a:buNone/>
            </a:pPr>
            <a:r>
              <a:rPr lang="en-US" sz="2800" b="1" dirty="0">
                <a:solidFill>
                  <a:srgbClr val="FF0000"/>
                </a:solidFill>
              </a:rPr>
              <a:t>When you have any problem about your </a:t>
            </a:r>
            <a:r>
              <a:rPr lang="tr-TR" sz="2800" b="1" dirty="0">
                <a:solidFill>
                  <a:srgbClr val="FF0000"/>
                </a:solidFill>
              </a:rPr>
              <a:t>H</a:t>
            </a:r>
            <a:r>
              <a:rPr lang="en-US" sz="2800" b="1" dirty="0" err="1">
                <a:solidFill>
                  <a:srgbClr val="FF0000"/>
                </a:solidFill>
              </a:rPr>
              <a:t>ealth</a:t>
            </a:r>
            <a:r>
              <a:rPr lang="en-US" sz="2800" b="1" dirty="0">
                <a:solidFill>
                  <a:srgbClr val="FF0000"/>
                </a:solidFill>
              </a:rPr>
              <a:t> </a:t>
            </a:r>
            <a:r>
              <a:rPr lang="tr-TR" sz="2800" b="1" dirty="0">
                <a:solidFill>
                  <a:srgbClr val="FF0000"/>
                </a:solidFill>
              </a:rPr>
              <a:t>I</a:t>
            </a:r>
            <a:r>
              <a:rPr lang="en-US" sz="2800" b="1" dirty="0" err="1">
                <a:solidFill>
                  <a:srgbClr val="FF0000"/>
                </a:solidFill>
              </a:rPr>
              <a:t>nsurance</a:t>
            </a:r>
            <a:r>
              <a:rPr lang="en-US" sz="2800" b="1" dirty="0">
                <a:solidFill>
                  <a:srgbClr val="FF0000"/>
                </a:solidFill>
              </a:rPr>
              <a:t> at the </a:t>
            </a:r>
            <a:r>
              <a:rPr lang="tr-TR" sz="2800" b="1" dirty="0">
                <a:solidFill>
                  <a:srgbClr val="FF0000"/>
                </a:solidFill>
              </a:rPr>
              <a:t>H</a:t>
            </a:r>
            <a:r>
              <a:rPr lang="en-US" sz="2800" b="1" dirty="0" err="1">
                <a:solidFill>
                  <a:srgbClr val="FF0000"/>
                </a:solidFill>
              </a:rPr>
              <a:t>ospital</a:t>
            </a:r>
            <a:r>
              <a:rPr lang="en-US" sz="2800" b="1" dirty="0">
                <a:solidFill>
                  <a:srgbClr val="FF0000"/>
                </a:solidFill>
              </a:rPr>
              <a:t>,</a:t>
            </a:r>
            <a:r>
              <a:rPr lang="tr-TR" sz="2800" b="1" dirty="0">
                <a:solidFill>
                  <a:srgbClr val="FF0000"/>
                </a:solidFill>
              </a:rPr>
              <a:t> </a:t>
            </a:r>
            <a:r>
              <a:rPr lang="en-US" sz="2800" b="1" dirty="0">
                <a:solidFill>
                  <a:srgbClr val="FF0000"/>
                </a:solidFill>
              </a:rPr>
              <a:t>please call the</a:t>
            </a:r>
            <a:r>
              <a:rPr lang="tr-TR" sz="2800" b="1" dirty="0">
                <a:solidFill>
                  <a:srgbClr val="FF0000"/>
                </a:solidFill>
              </a:rPr>
              <a:t> </a:t>
            </a:r>
            <a:r>
              <a:rPr lang="tr-TR" sz="2800" b="1" dirty="0" err="1">
                <a:solidFill>
                  <a:srgbClr val="FF0000"/>
                </a:solidFill>
              </a:rPr>
              <a:t>these</a:t>
            </a:r>
            <a:r>
              <a:rPr lang="tr-TR" sz="2800" b="1" dirty="0">
                <a:solidFill>
                  <a:srgbClr val="FF0000"/>
                </a:solidFill>
              </a:rPr>
              <a:t> </a:t>
            </a:r>
            <a:r>
              <a:rPr lang="tr-TR" sz="2800" b="1" dirty="0" err="1">
                <a:solidFill>
                  <a:srgbClr val="FF0000"/>
                </a:solidFill>
              </a:rPr>
              <a:t>contacts</a:t>
            </a:r>
            <a:r>
              <a:rPr lang="en-US" sz="2800" b="1" dirty="0">
                <a:solidFill>
                  <a:srgbClr val="FF0000"/>
                </a:solidFill>
              </a:rPr>
              <a:t>.</a:t>
            </a:r>
            <a:endParaRPr lang="tr-TR" sz="2800" b="1" dirty="0">
              <a:solidFill>
                <a:srgbClr val="FF0000"/>
              </a:solidFill>
            </a:endParaRPr>
          </a:p>
          <a:p>
            <a:pPr marL="0" indent="0">
              <a:buNone/>
            </a:pPr>
            <a:endParaRPr lang="tr-TR" sz="2400" dirty="0"/>
          </a:p>
          <a:p>
            <a:pPr marL="0" indent="0">
              <a:buNone/>
            </a:pPr>
            <a:endParaRPr lang="tr-TR" sz="2400" dirty="0"/>
          </a:p>
          <a:p>
            <a:pPr marL="0" indent="0">
              <a:buNone/>
            </a:pPr>
            <a:r>
              <a:rPr lang="tr-TR" sz="2400" dirty="0" err="1">
                <a:effectLst>
                  <a:outerShdw blurRad="38100" dist="38100" dir="2700000" algn="tl">
                    <a:srgbClr val="000000">
                      <a:alpha val="43137"/>
                    </a:srgbClr>
                  </a:outerShdw>
                </a:effectLst>
              </a:rPr>
              <a:t>Ms</a:t>
            </a:r>
            <a:r>
              <a:rPr lang="tr-TR" sz="2400" dirty="0">
                <a:effectLst>
                  <a:outerShdw blurRad="38100" dist="38100" dir="2700000" algn="tl">
                    <a:srgbClr val="000000">
                      <a:alpha val="43137"/>
                    </a:srgbClr>
                  </a:outerShdw>
                </a:effectLst>
              </a:rPr>
              <a:t>. Dilek AKKUŞ		  -  (+90) 541 782 65 84</a:t>
            </a:r>
          </a:p>
          <a:p>
            <a:pPr marL="0" indent="0">
              <a:buNone/>
            </a:pPr>
            <a:r>
              <a:rPr lang="tr-TR" sz="2400" dirty="0" err="1">
                <a:effectLst>
                  <a:outerShdw blurRad="38100" dist="38100" dir="2700000" algn="tl">
                    <a:srgbClr val="000000">
                      <a:alpha val="43137"/>
                    </a:srgbClr>
                  </a:outerShdw>
                </a:effectLst>
              </a:rPr>
              <a:t>Mr</a:t>
            </a:r>
            <a:r>
              <a:rPr lang="tr-TR" sz="2400" dirty="0">
                <a:effectLst>
                  <a:outerShdw blurRad="38100" dist="38100" dir="2700000" algn="tl">
                    <a:srgbClr val="000000">
                      <a:alpha val="43137"/>
                    </a:srgbClr>
                  </a:outerShdw>
                </a:effectLst>
              </a:rPr>
              <a:t>. Okan SARI                               - (+90) 539 657 00 </a:t>
            </a:r>
            <a:r>
              <a:rPr lang="tr-TR" sz="2400" dirty="0" smtClean="0">
                <a:effectLst>
                  <a:outerShdw blurRad="38100" dist="38100" dir="2700000" algn="tl">
                    <a:srgbClr val="000000">
                      <a:alpha val="43137"/>
                    </a:srgbClr>
                  </a:outerShdw>
                </a:effectLst>
              </a:rPr>
              <a:t>59</a:t>
            </a:r>
          </a:p>
          <a:p>
            <a:pPr marL="0" indent="0">
              <a:buNone/>
            </a:pPr>
            <a:r>
              <a:rPr lang="tr-TR" sz="2400" dirty="0" err="1" smtClean="0">
                <a:effectLst>
                  <a:outerShdw blurRad="38100" dist="38100" dir="2700000" algn="tl">
                    <a:srgbClr val="000000">
                      <a:alpha val="43137"/>
                    </a:srgbClr>
                  </a:outerShdw>
                </a:effectLst>
              </a:rPr>
              <a:t>Mr</a:t>
            </a:r>
            <a:r>
              <a:rPr lang="tr-TR" sz="2400" dirty="0" smtClean="0">
                <a:effectLst>
                  <a:outerShdw blurRad="38100" dist="38100" dir="2700000" algn="tl">
                    <a:srgbClr val="000000">
                      <a:alpha val="43137"/>
                    </a:srgbClr>
                  </a:outerShdw>
                </a:effectLst>
              </a:rPr>
              <a:t>. Cem NİĞDELİ		  - (+90) 535 342 43 41</a:t>
            </a:r>
            <a:endParaRPr lang="tr-TR" sz="2400" dirty="0">
              <a:effectLst>
                <a:outerShdw blurRad="38100" dist="38100" dir="2700000" algn="tl">
                  <a:srgbClr val="000000">
                    <a:alpha val="43137"/>
                  </a:srgbClr>
                </a:outerShdw>
              </a:effectLst>
            </a:endParaRPr>
          </a:p>
          <a:p>
            <a:pPr marL="0" indent="0">
              <a:buNone/>
            </a:pPr>
            <a:endParaRPr lang="tr-TR" dirty="0"/>
          </a:p>
        </p:txBody>
      </p:sp>
      <p:pic>
        <p:nvPicPr>
          <p:cNvPr id="1026" name="Picture 2" descr="C:\Users\Admin\Desktop\128230616996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33" y="10344"/>
            <a:ext cx="2400267"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3457311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784</Words>
  <Application>Microsoft Office PowerPoint</Application>
  <PresentationFormat>On-screen Show (4:3)</PresentationFormat>
  <Paragraphs>206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Wingdings</vt:lpstr>
      <vt:lpstr>Ofis Teması</vt:lpstr>
      <vt:lpstr>PowerPoint Presentation</vt:lpstr>
      <vt:lpstr>ALLIANZ IS BY YOUR SIDE, IN SICKNESS AND  HEALTH!   </vt:lpstr>
      <vt:lpstr>PowerPoint Presentation</vt:lpstr>
      <vt:lpstr>PowerPoint Presentation</vt:lpstr>
      <vt:lpstr>Allianz Health Insurance Policy Covers Your Health Risk In Turkey </vt:lpstr>
      <vt:lpstr>Policy Cover Details </vt:lpstr>
      <vt:lpstr>PowerPoint Presentation</vt:lpstr>
      <vt:lpstr>Contracted Health Providers </vt:lpstr>
      <vt:lpstr>PowerPoint Presentation</vt:lpstr>
      <vt:lpstr>HOW CAN I USE MY ALLIANZ HEALTH  INSURANCE POLICY  </vt:lpstr>
      <vt:lpstr>PowerPoint Presentation</vt:lpstr>
      <vt:lpstr>Waiting Periods for Treatments</vt:lpstr>
      <vt:lpstr>ALLIANZ AMBULANCE ALLIANZ CUSTOMER SERVICE: 0850 399 9999</vt:lpstr>
      <vt:lpstr>2. You Need A Health Insurance Policy For Residence Permit </vt:lpstr>
      <vt:lpstr>Residence Permit </vt:lpstr>
      <vt:lpstr>PowerPoint Presentation</vt:lpstr>
      <vt:lpstr>  WHAT SHOULD APPLY TO REGISTER </vt:lpstr>
      <vt:lpstr>Payment Table </vt:lpstr>
      <vt:lpstr>PROCESS</vt:lpstr>
      <vt:lpstr>If You Require Any Further Information Feel Free To 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Levent</dc:creator>
  <cp:lastModifiedBy>Erasmus</cp:lastModifiedBy>
  <cp:revision>95</cp:revision>
  <dcterms:created xsi:type="dcterms:W3CDTF">2016-12-21T11:56:54Z</dcterms:created>
  <dcterms:modified xsi:type="dcterms:W3CDTF">2018-09-05T06:13:35Z</dcterms:modified>
</cp:coreProperties>
</file>