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7"/>
  </p:notesMasterIdLst>
  <p:sldIdLst>
    <p:sldId id="256" r:id="rId3"/>
    <p:sldId id="295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24387175" cy="13716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Open Sans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6599" marR="0" lvl="1" indent="-12099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913198" marR="0" lvl="2" indent="-11498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369796" marR="0" lvl="3" indent="-10896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1826400" marR="0" lvl="4" indent="-1030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282997" marR="0" lvl="5" indent="-9697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598" marR="0" lvl="6" indent="-9098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6197" marR="0" lvl="7" indent="-8496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796" marR="0" lvl="8" indent="-7896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2610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41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3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23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24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31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269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47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564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173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04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51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93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268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01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344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32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35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0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28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93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76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074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85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829038" y="4818119"/>
            <a:ext cx="20729098" cy="1825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658076" y="7772400"/>
            <a:ext cx="17071022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436048" marR="0" lvl="5" indent="-448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Whi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0102692" y="4239458"/>
            <a:ext cx="4181656" cy="733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ad Ai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8659449" y="4239458"/>
            <a:ext cx="6985291" cy="9729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cboo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8216899" y="3779837"/>
            <a:ext cx="7918450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077200" y="3749678"/>
            <a:ext cx="7918450" cy="4378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U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0" y="3318969"/>
            <a:ext cx="24387173" cy="5917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829038" y="4818119"/>
            <a:ext cx="20729098" cy="1825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658076" y="7772400"/>
            <a:ext cx="17071022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436048" marR="0" lvl="5" indent="-448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812525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5920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3" y="0"/>
            <a:ext cx="15601949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31840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come Mess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9781570" y="1585466"/>
            <a:ext cx="4824035" cy="482403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759089" y="6809613"/>
            <a:ext cx="14868996" cy="119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658076" y="8638228"/>
            <a:ext cx="17071022" cy="279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505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3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156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3" y="0"/>
            <a:ext cx="15601949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Tea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3290987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7909052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12585303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5"/>
          </p:nvPr>
        </p:nvSpPr>
        <p:spPr>
          <a:xfrm>
            <a:off x="17261101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/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00296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w Colo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85372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No Colo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/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61032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797979"/>
              </a:buClr>
              <a:buFont typeface="Arial"/>
              <a:buNone/>
            </a:pPr>
            <a:endParaRPr sz="32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/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1865314" y="2641600"/>
            <a:ext cx="4891087" cy="8658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28125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6426223" y="3706853"/>
            <a:ext cx="5882547" cy="7777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942031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Whi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0102692" y="4239458"/>
            <a:ext cx="4181656" cy="733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30707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ad Ai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8659449" y="4239458"/>
            <a:ext cx="6985291" cy="9729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51020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cboo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8216899" y="3779837"/>
            <a:ext cx="7918450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02769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077200" y="3749678"/>
            <a:ext cx="7918450" cy="4378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73671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U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0" y="3318969"/>
            <a:ext cx="24387173" cy="5917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5815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come Mess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9781570" y="1585466"/>
            <a:ext cx="4824035" cy="482403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759089" y="6809613"/>
            <a:ext cx="14868996" cy="119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658076" y="8638228"/>
            <a:ext cx="17071022" cy="279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3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Tea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3290987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7909052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12585303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5"/>
          </p:nvPr>
        </p:nvSpPr>
        <p:spPr>
          <a:xfrm>
            <a:off x="17261101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w Colo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No Colo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1865314" y="2641600"/>
            <a:ext cx="4891087" cy="8658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6426223" y="3706853"/>
            <a:ext cx="5882547" cy="7777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9358" y="549277"/>
            <a:ext cx="21948457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9358" y="3200413"/>
            <a:ext cx="21948457" cy="905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■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" name="Shape 13"/>
          <p:cNvGrpSpPr/>
          <p:nvPr/>
        </p:nvGrpSpPr>
        <p:grpSpPr>
          <a:xfrm>
            <a:off x="-28864" y="13604787"/>
            <a:ext cx="24538663" cy="181429"/>
            <a:chOff x="606160" y="2106824"/>
            <a:chExt cx="6205939" cy="1241188"/>
          </a:xfrm>
        </p:grpSpPr>
        <p:sp>
          <p:nvSpPr>
            <p:cNvPr id="14" name="Shape 14"/>
            <p:cNvSpPr/>
            <p:nvPr/>
          </p:nvSpPr>
          <p:spPr>
            <a:xfrm>
              <a:off x="606160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088536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570912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9358" y="549277"/>
            <a:ext cx="21948457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9358" y="3200413"/>
            <a:ext cx="21948457" cy="905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■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pPr algn="ctr">
                <a:buSzPct val="25000"/>
              </a:pPr>
              <a:t>‹#›</a:t>
            </a:fld>
            <a:endParaRPr lang="en-US"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" name="Shape 13"/>
          <p:cNvGrpSpPr/>
          <p:nvPr/>
        </p:nvGrpSpPr>
        <p:grpSpPr>
          <a:xfrm>
            <a:off x="-28864" y="13604787"/>
            <a:ext cx="24538663" cy="181429"/>
            <a:chOff x="606160" y="2106824"/>
            <a:chExt cx="6205939" cy="1241188"/>
          </a:xfrm>
        </p:grpSpPr>
        <p:sp>
          <p:nvSpPr>
            <p:cNvPr id="14" name="Shape 14"/>
            <p:cNvSpPr/>
            <p:nvPr/>
          </p:nvSpPr>
          <p:spPr>
            <a:xfrm>
              <a:off x="606160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088536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570912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5571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627846" y="7962832"/>
            <a:ext cx="17131486" cy="1508711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Open Sans"/>
              <a:buNone/>
            </a:pPr>
            <a: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Welcome to </a:t>
            </a:r>
            <a:b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İstanbul Bilgi University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3658076" y="10727275"/>
            <a:ext cx="17071022" cy="1116863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A5A5A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International Center - International Student Advising Office</a:t>
            </a:r>
          </a:p>
        </p:txBody>
      </p:sp>
      <p:sp>
        <p:nvSpPr>
          <p:cNvPr id="157" name="Shape 157"/>
          <p:cNvSpPr/>
          <p:nvPr/>
        </p:nvSpPr>
        <p:spPr>
          <a:xfrm>
            <a:off x="11402479" y="10576538"/>
            <a:ext cx="1553645" cy="128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300" tIns="45650" rIns="91300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8" name="Shape 158" descr="santralistanbul_arisv.jpg"/>
          <p:cNvPicPr preferRelativeResize="0"/>
          <p:nvPr/>
        </p:nvPicPr>
        <p:blipFill rotWithShape="1">
          <a:blip r:embed="rId3">
            <a:alphaModFix/>
          </a:blip>
          <a:srcRect t="16225" b="38073"/>
          <a:stretch/>
        </p:blipFill>
        <p:spPr>
          <a:xfrm>
            <a:off x="0" y="603568"/>
            <a:ext cx="24387173" cy="6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6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 the </a:t>
            </a:r>
            <a:r>
              <a:rPr lang="tr-TR" sz="4300" i="1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Umuma Mahsus Pasaport 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which means 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«Ordinary Passport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»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0927"/>
            <a:ext cx="15584946" cy="5979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4660" y="5760720"/>
            <a:ext cx="1600200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Umuma Mahsus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801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581"/>
            <a:ext cx="15583804" cy="52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4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Home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address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(not in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Turkey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country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live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in)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322"/>
            <a:ext cx="15583804" cy="73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Here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will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TURKISH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adress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TURKISH PHONE NUMBER. Be sure that the number you enter is the working one, because they will use it to inform you when your Ikamet arrives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!</a:t>
            </a:r>
          </a:p>
          <a:p>
            <a:pPr lvl="0" algn="ctr">
              <a:buSzPct val="25000"/>
            </a:pPr>
            <a:endParaRPr lang="tr-TR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ctr">
              <a:buSzPct val="25000"/>
            </a:pP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648"/>
            <a:ext cx="15583804" cy="5815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71372" r="52033" b="15964"/>
          <a:stretch/>
        </p:blipFill>
        <p:spPr>
          <a:xfrm>
            <a:off x="617220" y="6275070"/>
            <a:ext cx="697230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- not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</a:t>
            </a:r>
            <a:r>
              <a:rPr lang="tr-TR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-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çalismiyor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165"/>
            <a:ext cx="15583804" cy="80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3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skip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part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813"/>
            <a:ext cx="15583804" cy="87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4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41"/>
            <a:ext cx="15583804" cy="920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3" t="70710" r="2843" b="12653"/>
          <a:stretch/>
        </p:blipFill>
        <p:spPr>
          <a:xfrm>
            <a:off x="7520940" y="8298180"/>
            <a:ext cx="397764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tr-TR" sz="4300" dirty="0" smtClean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GELIRI YOK)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681"/>
            <a:ext cx="15583804" cy="5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8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986"/>
            <a:ext cx="15605372" cy="50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9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41"/>
            <a:ext cx="15588805" cy="94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6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490690" y="3863340"/>
            <a:ext cx="17131486" cy="1271591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ct val="25000"/>
              <a:buFont typeface="Open Sans"/>
              <a:buNone/>
            </a:pPr>
            <a:r>
              <a:rPr lang="tr-TR" sz="8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NOTICE</a:t>
            </a:r>
            <a:endParaRPr lang="en-US" sz="72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1279611" y="5296913"/>
            <a:ext cx="1553645" cy="12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300" tIns="45650" rIns="91300" bIns="45650" anchor="ctr" anchorCtr="0">
            <a:noAutofit/>
          </a:bodyPr>
          <a:lstStyle/>
          <a:p>
            <a:pPr algn="ctr"/>
            <a:endParaRPr sz="4300">
              <a:solidFill>
                <a:srgbClr val="BB05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253"/>
          <p:cNvSpPr/>
          <p:nvPr/>
        </p:nvSpPr>
        <p:spPr>
          <a:xfrm>
            <a:off x="411480" y="6330756"/>
            <a:ext cx="23568660" cy="694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tr-TR" sz="4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presentation is to help you do your application from the Turkish version of the website. If there are no errors experienced on the English version, please continue from there.</a:t>
            </a:r>
          </a:p>
          <a:p>
            <a:pPr algn="ctr">
              <a:buSzPct val="25000"/>
            </a:pPr>
            <a:endParaRPr lang="tr-TR" sz="4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ct val="25000"/>
            </a:pPr>
            <a:r>
              <a:rPr lang="tr-TR" sz="48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USE THE TURKISH VERSION IF THE ENGLISH VERSION IS NOT WORKING!!!</a:t>
            </a:r>
            <a:endParaRPr lang="en-US" sz="4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867713" y="1126387"/>
            <a:ext cx="2377440" cy="2284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09836" y="944967"/>
            <a:ext cx="89319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16600" b="1" dirty="0" smtClean="0">
                <a:ln/>
                <a:solidFill>
                  <a:srgbClr val="EF333B"/>
                </a:solidFill>
              </a:rPr>
              <a:t>!</a:t>
            </a:r>
            <a:endParaRPr lang="en-US" sz="16600" b="1" dirty="0">
              <a:ln/>
              <a:solidFill>
                <a:srgbClr val="EF3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1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6165"/>
            <a:ext cx="15583805" cy="76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3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Requested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period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should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be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until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study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period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HOWEVER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passport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is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expiring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estimated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graduation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set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60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days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expiry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8922"/>
            <a:ext cx="15546703" cy="83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1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93265"/>
            <a:ext cx="15486858" cy="37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8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update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correctly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(Bilgileri Güncelle)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APPOINTMENT ‘’ Randevu Tarihi Al/Değiştir’’.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5609"/>
            <a:ext cx="15599609" cy="74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do not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forget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PRINT YOUR APPLICATION FORM (Başvuru Formunu Yazdır)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4" cy="73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1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solidFill>
                  <a:schemeClr val="bg1"/>
                </a:solidFill>
              </a:rPr>
              <a:t>Please choose the marked area which </a:t>
            </a:r>
            <a:r>
              <a:rPr lang="en-US" sz="4400" dirty="0" smtClean="0">
                <a:solidFill>
                  <a:schemeClr val="bg1"/>
                </a:solidFill>
              </a:rPr>
              <a:t>means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b="1" dirty="0" smtClean="0">
                <a:solidFill>
                  <a:schemeClr val="bg1"/>
                </a:solidFill>
              </a:rPr>
              <a:t>«</a:t>
            </a:r>
            <a:r>
              <a:rPr lang="tr-TR" sz="4400" b="1" dirty="0" smtClean="0">
                <a:solidFill>
                  <a:schemeClr val="bg1"/>
                </a:solidFill>
              </a:rPr>
              <a:t>I </a:t>
            </a:r>
            <a:r>
              <a:rPr lang="tr-TR" sz="4400" b="1" dirty="0" smtClean="0">
                <a:solidFill>
                  <a:schemeClr val="bg1"/>
                </a:solidFill>
              </a:rPr>
              <a:t>lodge the application for residence permit for the first </a:t>
            </a:r>
            <a:r>
              <a:rPr lang="tr-TR" sz="4400" b="1" dirty="0" smtClean="0">
                <a:solidFill>
                  <a:schemeClr val="bg1"/>
                </a:solidFill>
              </a:rPr>
              <a:t>time</a:t>
            </a:r>
            <a:r>
              <a:rPr lang="tr-TR" sz="4400" b="1" dirty="0" smtClean="0">
                <a:solidFill>
                  <a:schemeClr val="bg1"/>
                </a:solidFill>
              </a:rPr>
              <a:t>»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247"/>
            <a:ext cx="15583804" cy="80996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400" dirty="0" err="1" smtClean="0">
                <a:solidFill>
                  <a:schemeClr val="bg1"/>
                </a:solidFill>
              </a:rPr>
              <a:t>Then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you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need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to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elect </a:t>
            </a:r>
            <a:r>
              <a:rPr lang="en-US" sz="4400" dirty="0">
                <a:solidFill>
                  <a:schemeClr val="bg1"/>
                </a:solidFill>
              </a:rPr>
              <a:t>the Type of the Application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tr-TR" sz="4400" dirty="0" smtClean="0">
                <a:solidFill>
                  <a:schemeClr val="bg1"/>
                </a:solidFill>
              </a:rPr>
              <a:t> In this case please choose the marked area which means </a:t>
            </a:r>
            <a:r>
              <a:rPr lang="tr-TR" sz="4400" b="1" dirty="0" smtClean="0">
                <a:solidFill>
                  <a:schemeClr val="bg1"/>
                </a:solidFill>
              </a:rPr>
              <a:t>«</a:t>
            </a:r>
            <a:r>
              <a:rPr lang="tr-TR" sz="4400" b="1" dirty="0" smtClean="0">
                <a:solidFill>
                  <a:schemeClr val="bg1"/>
                </a:solidFill>
              </a:rPr>
              <a:t>I </a:t>
            </a:r>
            <a:r>
              <a:rPr lang="tr-TR" sz="4400" b="1" dirty="0" smtClean="0">
                <a:solidFill>
                  <a:schemeClr val="bg1"/>
                </a:solidFill>
              </a:rPr>
              <a:t>would like to lodge a new </a:t>
            </a:r>
            <a:r>
              <a:rPr lang="tr-TR" sz="4400" b="1" dirty="0" smtClean="0">
                <a:solidFill>
                  <a:schemeClr val="bg1"/>
                </a:solidFill>
              </a:rPr>
              <a:t>application»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" y="2994660"/>
            <a:ext cx="15582730" cy="78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419"/>
            <a:ext cx="15545408" cy="68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400" dirty="0" err="1" smtClean="0">
                <a:solidFill>
                  <a:schemeClr val="bg1"/>
                </a:solidFill>
              </a:rPr>
              <a:t>Then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you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need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to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elect </a:t>
            </a:r>
            <a:r>
              <a:rPr lang="en-US" sz="4400" dirty="0">
                <a:solidFill>
                  <a:schemeClr val="bg1"/>
                </a:solidFill>
              </a:rPr>
              <a:t>the Type of the Application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tr-TR" sz="4400" dirty="0" smtClean="0">
                <a:solidFill>
                  <a:schemeClr val="bg1"/>
                </a:solidFill>
              </a:rPr>
              <a:t> In this case please choose the marked area which means </a:t>
            </a:r>
            <a:r>
              <a:rPr lang="tr-TR" sz="4400" dirty="0" smtClean="0">
                <a:solidFill>
                  <a:schemeClr val="bg1"/>
                </a:solidFill>
              </a:rPr>
              <a:t>«</a:t>
            </a:r>
            <a:r>
              <a:rPr lang="tr-TR" sz="4400" b="1" dirty="0" smtClean="0">
                <a:solidFill>
                  <a:schemeClr val="bg1"/>
                </a:solidFill>
              </a:rPr>
              <a:t>Student </a:t>
            </a:r>
            <a:r>
              <a:rPr lang="tr-TR" sz="4400" b="1" dirty="0" smtClean="0">
                <a:solidFill>
                  <a:schemeClr val="bg1"/>
                </a:solidFill>
              </a:rPr>
              <a:t>residence permit </a:t>
            </a:r>
            <a:r>
              <a:rPr lang="tr-TR" sz="4400" b="1" dirty="0" smtClean="0">
                <a:solidFill>
                  <a:schemeClr val="bg1"/>
                </a:solidFill>
              </a:rPr>
              <a:t>application</a:t>
            </a:r>
            <a:r>
              <a:rPr lang="tr-TR" sz="4400" b="1" dirty="0" smtClean="0">
                <a:solidFill>
                  <a:schemeClr val="bg1"/>
                </a:solidFill>
              </a:rPr>
              <a:t>»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432"/>
            <a:ext cx="15583804" cy="69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0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5" cy="79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5" cy="79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1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tr-TR" sz="4300" dirty="0" smtClean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Marital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Status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*Bekar-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single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*Evli-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married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*Boşanmış-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divorced</a:t>
            </a:r>
            <a:r>
              <a:rPr lang="tr-TR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675"/>
            <a:ext cx="15583804" cy="79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402</Words>
  <Application>Microsoft Office PowerPoint</Application>
  <PresentationFormat>Custom</PresentationFormat>
  <Paragraphs>101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Helvetica Neue</vt:lpstr>
      <vt:lpstr>Arial</vt:lpstr>
      <vt:lpstr>Open Sans</vt:lpstr>
      <vt:lpstr>Open Sans Light</vt:lpstr>
      <vt:lpstr>Master</vt:lpstr>
      <vt:lpstr>1_Master</vt:lpstr>
      <vt:lpstr>Welcome to  İstanbul Bilgi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İstanbul Bilgi University</dc:title>
  <dc:creator>Advising</dc:creator>
  <cp:lastModifiedBy>Advising</cp:lastModifiedBy>
  <cp:revision>23</cp:revision>
  <dcterms:modified xsi:type="dcterms:W3CDTF">2018-12-25T12:54:23Z</dcterms:modified>
</cp:coreProperties>
</file>