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sldIdLst>
    <p:sldId id="257" r:id="rId4"/>
    <p:sldId id="330" r:id="rId5"/>
    <p:sldId id="331" r:id="rId6"/>
    <p:sldId id="343" r:id="rId7"/>
    <p:sldId id="346" r:id="rId8"/>
    <p:sldId id="386" r:id="rId9"/>
    <p:sldId id="335" r:id="rId10"/>
    <p:sldId id="340" r:id="rId11"/>
    <p:sldId id="349" r:id="rId12"/>
    <p:sldId id="381" r:id="rId13"/>
    <p:sldId id="382" r:id="rId14"/>
    <p:sldId id="387" r:id="rId15"/>
    <p:sldId id="388" r:id="rId16"/>
    <p:sldId id="389" r:id="rId17"/>
    <p:sldId id="347" r:id="rId18"/>
    <p:sldId id="380" r:id="rId19"/>
    <p:sldId id="383" r:id="rId20"/>
    <p:sldId id="351" r:id="rId21"/>
    <p:sldId id="352" r:id="rId22"/>
    <p:sldId id="353" r:id="rId23"/>
    <p:sldId id="354" r:id="rId24"/>
    <p:sldId id="355" r:id="rId25"/>
    <p:sldId id="356" r:id="rId26"/>
    <p:sldId id="358" r:id="rId27"/>
    <p:sldId id="357" r:id="rId28"/>
    <p:sldId id="359" r:id="rId29"/>
    <p:sldId id="360" r:id="rId30"/>
    <p:sldId id="361" r:id="rId31"/>
    <p:sldId id="362" r:id="rId32"/>
    <p:sldId id="363" r:id="rId33"/>
    <p:sldId id="364" r:id="rId34"/>
    <p:sldId id="366" r:id="rId35"/>
    <p:sldId id="384" r:id="rId36"/>
    <p:sldId id="367" r:id="rId37"/>
    <p:sldId id="368" r:id="rId38"/>
    <p:sldId id="369" r:id="rId39"/>
    <p:sldId id="378" r:id="rId40"/>
    <p:sldId id="37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660"/>
  </p:normalViewPr>
  <p:slideViewPr>
    <p:cSldViewPr snapToGrid="0">
      <p:cViewPr>
        <p:scale>
          <a:sx n="50" d="100"/>
          <a:sy n="50" d="100"/>
        </p:scale>
        <p:origin x="1332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C46A7-9E22-45B1-B453-6C5E36E9A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D9AF3-4A9A-42B3-B2E1-96772C0C3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5F854-8555-441A-948F-A401A1AC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AFA53-79F5-435A-8E07-61864C65A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67619-EB72-4784-B232-7D21F351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07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9E22-10EB-4A52-883D-B276617C2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2893C-0832-47B2-9537-43588F7D0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F765B-EB99-452A-A0D5-5FB047B8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7829-7F8E-4CC5-8559-9B0F5E4F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1C43D-96F9-4A11-8416-5B74B2D9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4B4C5-7905-42B9-8C19-95419D2287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89244-08B5-49E7-A488-D994B6D1B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09515-0488-49FB-9C92-987D931A4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EC5BB-FD8D-42B1-94CB-400CB66E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285D3-8007-41C8-8E5A-006377F6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48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09060"/>
            <a:ext cx="10363200" cy="91277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>
                <a:solidFill>
                  <a:schemeClr val="tx2"/>
                </a:solidFill>
              </a:defRPr>
            </a:lvl1pPr>
            <a:lvl2pPr marL="543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0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3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7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0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890148" y="792733"/>
            <a:ext cx="2411704" cy="2412019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Drag and Drop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9235" y="3404806"/>
            <a:ext cx="7433531" cy="595211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28800" y="4319115"/>
            <a:ext cx="8534400" cy="1395280"/>
          </a:xfrm>
        </p:spPr>
        <p:txBody>
          <a:bodyPr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/ Drop / Send to Back</a:t>
            </a:r>
          </a:p>
        </p:txBody>
      </p:sp>
    </p:spTree>
    <p:extLst>
      <p:ext uri="{BB962C8B-B14F-4D97-AF65-F5344CB8AC3E}">
        <p14:creationId xmlns:p14="http://schemas.microsoft.com/office/powerpoint/2010/main" val="8380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7799959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/ Drop / Send to Back</a:t>
            </a:r>
          </a:p>
        </p:txBody>
      </p:sp>
    </p:spTree>
    <p:extLst>
      <p:ext uri="{BB962C8B-B14F-4D97-AF65-F5344CB8AC3E}">
        <p14:creationId xmlns:p14="http://schemas.microsoft.com/office/powerpoint/2010/main" val="46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45280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54012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91833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629428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6"/>
            <a:ext cx="10326624" cy="5379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3401" y="113259"/>
            <a:ext cx="412351" cy="515043"/>
          </a:xfrm>
          <a:prstGeom prst="rect">
            <a:avLst/>
          </a:prstGeom>
          <a:solidFill>
            <a:schemeClr val="bg2"/>
          </a:solidFill>
        </p:spPr>
        <p:txBody>
          <a:bodyPr vert="horz" lIns="0" tIns="182641" rIns="0" bIns="182641" rtlCol="0" anchor="ctr">
            <a:spAutoFit/>
          </a:bodyPr>
          <a:lstStyle>
            <a:lvl1pPr algn="ctr">
              <a:defRPr sz="95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7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w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6"/>
            <a:ext cx="10326624" cy="5379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6"/>
            <a:ext cx="10326624" cy="5379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B548-11FA-4118-9F0A-387F5C3D5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3F697-A99C-4315-BE73-50CFCCD47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0FB41-3C1C-488C-9D32-FD84CA17E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30761-7C7A-4B40-8F5F-D108D843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5CBF9-FFAE-41E2-AE13-F490EB7F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80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536" y="1320800"/>
            <a:ext cx="2445225" cy="43293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212043" y="1853427"/>
            <a:ext cx="2940891" cy="3888515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50689" y="2119730"/>
            <a:ext cx="2090556" cy="3666824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329161" y="2119730"/>
            <a:ext cx="3492191" cy="4864536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07914" y="1889919"/>
            <a:ext cx="3958710" cy="2493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38074" y="1874840"/>
            <a:ext cx="3958710" cy="21891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659485"/>
            <a:ext cx="12192000" cy="295889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09060"/>
            <a:ext cx="10363200" cy="91277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200">
                <a:solidFill>
                  <a:schemeClr val="tx2"/>
                </a:solidFill>
              </a:defRPr>
            </a:lvl1pPr>
            <a:lvl2pPr marL="543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0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3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7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0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890148" y="792733"/>
            <a:ext cx="2411704" cy="2412019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Drag and Drop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9235" y="3404806"/>
            <a:ext cx="7433531" cy="595211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28800" y="4319115"/>
            <a:ext cx="8534400" cy="1395280"/>
          </a:xfrm>
        </p:spPr>
        <p:txBody>
          <a:bodyPr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/ Drop / Send to Back</a:t>
            </a:r>
          </a:p>
        </p:txBody>
      </p:sp>
    </p:spTree>
    <p:extLst>
      <p:ext uri="{BB962C8B-B14F-4D97-AF65-F5344CB8AC3E}">
        <p14:creationId xmlns:p14="http://schemas.microsoft.com/office/powerpoint/2010/main" val="23586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C659C-6E04-424E-AEF4-96156C11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202C1-BA61-43A8-A979-45D806A53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2939D-E0B8-4048-8FD6-7113C72E1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99237-61FD-4FE4-9DE4-12303B93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E39E6-5520-4AC0-BB8D-4E8BB84D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68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7799959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Drag / Drop / Send to Back</a:t>
            </a:r>
          </a:p>
        </p:txBody>
      </p:sp>
    </p:spTree>
    <p:extLst>
      <p:ext uri="{BB962C8B-B14F-4D97-AF65-F5344CB8AC3E}">
        <p14:creationId xmlns:p14="http://schemas.microsoft.com/office/powerpoint/2010/main" val="7561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45280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54012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91833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629428" y="2063306"/>
            <a:ext cx="1991260" cy="1991519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endParaRPr lang="en-US" sz="90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6"/>
            <a:ext cx="10326624" cy="5379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3401" y="113259"/>
            <a:ext cx="412351" cy="515043"/>
          </a:xfrm>
          <a:prstGeom prst="rect">
            <a:avLst/>
          </a:prstGeom>
          <a:solidFill>
            <a:schemeClr val="bg2"/>
          </a:solidFill>
        </p:spPr>
        <p:txBody>
          <a:bodyPr vert="horz" lIns="0" tIns="182641" rIns="0" bIns="182641" rtlCol="0" anchor="ctr">
            <a:spAutoFit/>
          </a:bodyPr>
          <a:lstStyle>
            <a:lvl1pPr algn="ctr">
              <a:defRPr sz="95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7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w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6"/>
            <a:ext cx="10326624" cy="5379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2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endParaRPr lang="en-US" sz="90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6"/>
            <a:ext cx="10326624" cy="5379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3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32690" y="739438"/>
            <a:ext cx="10326624" cy="419559"/>
          </a:xfrm>
          <a:prstGeom prst="rect">
            <a:avLst/>
          </a:prstGeom>
        </p:spPr>
        <p:txBody>
          <a:bodyPr vert="horz" lIns="108707" tIns="54354" rIns="108707" bIns="5435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solidFill>
                <a:srgbClr val="79797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205030"/>
            <a:ext cx="12192000" cy="652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endParaRPr lang="en-US" sz="90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536" y="1320800"/>
            <a:ext cx="2445225" cy="43293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212043" y="1853427"/>
            <a:ext cx="2940891" cy="3888515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50689" y="2119730"/>
            <a:ext cx="2090556" cy="3666824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329161" y="2119730"/>
            <a:ext cx="3492191" cy="4864536"/>
          </a:xfrm>
        </p:spPr>
        <p:txBody>
          <a:bodyPr>
            <a:normAutofit/>
          </a:bodyPr>
          <a:lstStyle>
            <a:lvl1pPr>
              <a:defRPr sz="13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9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07914" y="1889919"/>
            <a:ext cx="3958710" cy="2493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05A09-E186-45EA-AF7A-C4868F8D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B010-C1AE-4110-AE66-CCE3C7250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518D5-17C2-4536-82DC-F4BBC68E3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D93D1-36C6-4856-B70C-69A874306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28CEA-E057-4D49-98A2-5D8C180D3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4A7C1-72C9-41C4-90B8-BE867C8D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2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38074" y="1874840"/>
            <a:ext cx="3958710" cy="21891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3401" y="113259"/>
            <a:ext cx="412351" cy="515043"/>
          </a:xfrm>
        </p:spPr>
        <p:txBody>
          <a:bodyPr/>
          <a:lstStyle/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659485"/>
            <a:ext cx="12192000" cy="295889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85EB-CAC5-4712-90DD-65041232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C331D-CB74-49F6-A43A-B96DF9118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A904D-4556-4E04-9F4E-09171B689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9CBB30-B262-4DF2-9BD8-58ED8B7F3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28034-6A78-418E-9A55-0382AF3A6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6143D7-B2F0-4BDC-A14A-D53FE495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9D5A8-9125-4839-AEEB-0C3FF5E8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DF118-F319-4858-9CF8-02FB7DA0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FC2-C3D6-4DE1-B38F-FF4FFC8D1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FB9CAE-61DA-4511-95EE-E4446F9B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62056-8561-4CEF-9D8E-E831FEB63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21C3D6-C1B7-45D5-AC2A-0FB70A28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84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41AB07-31B9-4C88-B536-203D04C47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F803DE-B4E3-42EF-BCDF-F7EBD2514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F2950-0BF4-4B9B-BD49-DE160B53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4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B6CF3-482C-4D25-8DF2-2187EDC77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88314-08AA-420B-A326-9777AD957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2F8B3-12D5-4891-AC2F-F6811A91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BC53D-C5E1-4F0B-A8DC-D54EE40B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8F611-6FBF-4630-B7D3-2CB9748B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44676-52EB-4E5A-84F1-20F179979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7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E1BCC-5930-4FC4-8D5C-0A104194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072B-3C90-4BCC-AB81-432272E605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528BE-827D-4948-9DE1-50107D33B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19B93-A014-466F-A699-F305794A4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8B9CD-F259-44C3-A844-A7B63E94450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5231-6C99-466D-971E-8FED9144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63FC5-29ED-4FC8-80DB-2BDE923F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7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0C1B02-8A86-4E2B-92C7-112AE125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8D297-E9E1-4191-966D-D70123DEF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685C1-C7E5-440B-B1A2-4F1FB8B3B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8B9CD-F259-44C3-A844-A7B63E94450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A95E9-6FDE-4892-9145-246D172A6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633A6-3AEF-4CD6-BB00-7A9C5C03C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E26F1-9D43-4DBA-BDBB-BD981DB96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217443" tIns="108723" rIns="217443" bIns="108723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217443" tIns="108723" rIns="217443" bIns="108723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3401" y="113259"/>
            <a:ext cx="412351" cy="515043"/>
          </a:xfrm>
          <a:prstGeom prst="rect">
            <a:avLst/>
          </a:prstGeom>
          <a:solidFill>
            <a:schemeClr val="bg2"/>
          </a:solidFill>
        </p:spPr>
        <p:txBody>
          <a:bodyPr vert="horz" lIns="0" tIns="182641" rIns="0" bIns="182641" rtlCol="0" anchor="ctr">
            <a:spAutoFit/>
          </a:bodyPr>
          <a:lstStyle>
            <a:lvl1pPr algn="ctr">
              <a:defRPr sz="95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4430" y="6802394"/>
            <a:ext cx="12267735" cy="90715"/>
            <a:chOff x="606161" y="2106824"/>
            <a:chExt cx="6205940" cy="1241188"/>
          </a:xfrm>
        </p:grpSpPr>
        <p:sp>
          <p:nvSpPr>
            <p:cNvPr id="7" name="Rectangle 6"/>
            <p:cNvSpPr/>
            <p:nvPr userDrawn="1"/>
          </p:nvSpPr>
          <p:spPr>
            <a:xfrm>
              <a:off x="606161" y="2106824"/>
              <a:ext cx="1241188" cy="1241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Open Sans Light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47349" y="2106824"/>
              <a:ext cx="1241188" cy="1241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Open Sans Light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088537" y="2106824"/>
              <a:ext cx="1241188" cy="12411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Open Sans Light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329725" y="2106824"/>
              <a:ext cx="1241188" cy="12411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Open Sans Light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5570913" y="2106824"/>
              <a:ext cx="1241188" cy="12411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92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543496" rtl="0" eaLnBrk="1" latinLnBrk="0" hangingPunct="1">
        <a:spcBef>
          <a:spcPct val="0"/>
        </a:spcBef>
        <a:buNone/>
        <a:defRPr sz="2949" kern="1200">
          <a:solidFill>
            <a:schemeClr val="bg2"/>
          </a:solidFill>
          <a:latin typeface="Open Sans"/>
          <a:ea typeface="+mj-ea"/>
          <a:cs typeface="Open Sans"/>
        </a:defRPr>
      </a:lvl1pPr>
    </p:titleStyle>
    <p:bodyStyle>
      <a:lvl1pPr marL="0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200" kern="1200">
          <a:solidFill>
            <a:schemeClr val="tx2"/>
          </a:solidFill>
          <a:latin typeface="Open Sans Light"/>
          <a:ea typeface="+mn-ea"/>
          <a:cs typeface="Open Sans Light"/>
        </a:defRPr>
      </a:lvl1pPr>
      <a:lvl2pPr marL="543496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1086990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1630490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2173983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2989228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725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6222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717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3496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699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049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3983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1748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0976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4472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47966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217443" tIns="108723" rIns="217443" bIns="108723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217443" tIns="108723" rIns="217443" bIns="108723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3401" y="113259"/>
            <a:ext cx="412351" cy="515043"/>
          </a:xfrm>
          <a:prstGeom prst="rect">
            <a:avLst/>
          </a:prstGeom>
          <a:solidFill>
            <a:schemeClr val="bg2"/>
          </a:solidFill>
        </p:spPr>
        <p:txBody>
          <a:bodyPr vert="horz" lIns="0" tIns="182641" rIns="0" bIns="182641" rtlCol="0" anchor="ctr">
            <a:spAutoFit/>
          </a:bodyPr>
          <a:lstStyle>
            <a:lvl1pPr algn="ctr">
              <a:defRPr sz="95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4430" y="6802394"/>
            <a:ext cx="12267735" cy="90715"/>
            <a:chOff x="606161" y="2106824"/>
            <a:chExt cx="6205940" cy="1241188"/>
          </a:xfrm>
        </p:grpSpPr>
        <p:sp>
          <p:nvSpPr>
            <p:cNvPr id="7" name="Rectangle 6"/>
            <p:cNvSpPr/>
            <p:nvPr userDrawn="1"/>
          </p:nvSpPr>
          <p:spPr>
            <a:xfrm>
              <a:off x="606161" y="2106824"/>
              <a:ext cx="1241188" cy="1241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solidFill>
                  <a:prstClr val="white"/>
                </a:solidFill>
                <a:latin typeface="Open Sans Light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47349" y="2106824"/>
              <a:ext cx="1241188" cy="1241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solidFill>
                  <a:prstClr val="white"/>
                </a:solidFill>
                <a:latin typeface="Open Sans Light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088537" y="2106824"/>
              <a:ext cx="1241188" cy="12411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solidFill>
                  <a:prstClr val="white"/>
                </a:solidFill>
                <a:latin typeface="Open Sans Light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329725" y="2106824"/>
              <a:ext cx="1241188" cy="12411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solidFill>
                  <a:prstClr val="white"/>
                </a:solidFill>
                <a:latin typeface="Open Sans Light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5570913" y="2106824"/>
              <a:ext cx="1241188" cy="12411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>
                <a:solidFill>
                  <a:prstClr val="white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53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543496" rtl="0" eaLnBrk="1" latinLnBrk="0" hangingPunct="1">
        <a:spcBef>
          <a:spcPct val="0"/>
        </a:spcBef>
        <a:buNone/>
        <a:defRPr sz="2949" kern="1200">
          <a:solidFill>
            <a:schemeClr val="bg2"/>
          </a:solidFill>
          <a:latin typeface="Open Sans"/>
          <a:ea typeface="+mj-ea"/>
          <a:cs typeface="Open Sans"/>
        </a:defRPr>
      </a:lvl1pPr>
    </p:titleStyle>
    <p:bodyStyle>
      <a:lvl1pPr marL="0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200" kern="1200">
          <a:solidFill>
            <a:schemeClr val="tx2"/>
          </a:solidFill>
          <a:latin typeface="Open Sans Light"/>
          <a:ea typeface="+mn-ea"/>
          <a:cs typeface="Open Sans Light"/>
        </a:defRPr>
      </a:lvl1pPr>
      <a:lvl2pPr marL="543496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1086990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1630490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2173983" indent="0" algn="ctr" defTabSz="543496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2989228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725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6222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717" indent="-271749" algn="l" defTabSz="54349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3496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699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049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3983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17480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0976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4472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47966" algn="l" defTabSz="543496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cts.bilgi.edu.tr/Department/PacketSchedule" TargetMode="Externa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686" y="4150960"/>
            <a:ext cx="8564628" cy="754258"/>
          </a:xfrm>
        </p:spPr>
        <p:txBody>
          <a:bodyPr>
            <a:normAutofit fontScale="90000"/>
          </a:bodyPr>
          <a:lstStyle/>
          <a:p>
            <a:r>
              <a:rPr lang="en-US" sz="4350" b="1" dirty="0"/>
              <a:t> </a:t>
            </a:r>
            <a:br>
              <a:rPr lang="en-US" sz="4350" b="1" dirty="0"/>
            </a:br>
            <a:r>
              <a:rPr lang="en-US" sz="4350" b="1" dirty="0"/>
              <a:t>İstanbul Bilgi </a:t>
            </a:r>
            <a:r>
              <a:rPr lang="en-US" sz="4350" b="1" dirty="0" err="1"/>
              <a:t>Üniversitesi’ne</a:t>
            </a:r>
            <a:r>
              <a:rPr lang="en-US" sz="4350" b="1" dirty="0"/>
              <a:t> </a:t>
            </a:r>
            <a:br>
              <a:rPr lang="en-US" sz="4350" b="1" dirty="0"/>
            </a:br>
            <a:r>
              <a:rPr lang="en-US" sz="4350" b="1" dirty="0" err="1"/>
              <a:t>Hoş</a:t>
            </a:r>
            <a:r>
              <a:rPr lang="en-US" sz="4350" b="1" dirty="0"/>
              <a:t> </a:t>
            </a:r>
            <a:r>
              <a:rPr lang="en-US" sz="4350" b="1" dirty="0" err="1"/>
              <a:t>Geldiniz</a:t>
            </a:r>
            <a:endParaRPr lang="en-US" sz="4399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354013"/>
            <a:ext cx="8534400" cy="558359"/>
          </a:xfrm>
        </p:spPr>
        <p:txBody>
          <a:bodyPr>
            <a:normAutofit/>
          </a:bodyPr>
          <a:lstStyle/>
          <a:p>
            <a:r>
              <a:rPr lang="en-US" sz="2000" err="1">
                <a:solidFill>
                  <a:schemeClr val="bg1">
                    <a:lumMod val="65000"/>
                  </a:schemeClr>
                </a:solidFill>
              </a:rPr>
              <a:t>Öğrenci</a:t>
            </a:r>
            <a:r>
              <a:rPr lang="en-US" sz="2000">
                <a:solidFill>
                  <a:schemeClr val="bg1">
                    <a:lumMod val="65000"/>
                  </a:schemeClr>
                </a:solidFill>
              </a:rPr>
              <a:t> İşleri</a:t>
            </a:r>
          </a:p>
        </p:txBody>
      </p:sp>
      <p:sp>
        <p:nvSpPr>
          <p:cNvPr id="6" name="Rectangle 5"/>
          <p:cNvSpPr/>
          <p:nvPr/>
        </p:nvSpPr>
        <p:spPr>
          <a:xfrm>
            <a:off x="5700498" y="5288027"/>
            <a:ext cx="776721" cy="6399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/>
            <a:endParaRPr lang="en-US" sz="900">
              <a:solidFill>
                <a:schemeClr val="accent2"/>
              </a:solidFill>
              <a:latin typeface="Open Sans Light"/>
            </a:endParaRPr>
          </a:p>
        </p:txBody>
      </p:sp>
      <p:pic>
        <p:nvPicPr>
          <p:cNvPr id="4" name="Picture 3" descr="santralistanbul_arisv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5" b="38073"/>
          <a:stretch/>
        </p:blipFill>
        <p:spPr>
          <a:xfrm>
            <a:off x="0" y="0"/>
            <a:ext cx="12192000" cy="312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53885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>
                <a:latin typeface="Open Sans Light"/>
              </a:rPr>
              <a:t>‘’</a:t>
            </a:r>
            <a:r>
              <a:rPr lang="en-US" sz="2000" b="1" err="1">
                <a:latin typeface="Open Sans Light"/>
              </a:rPr>
              <a:t>Ders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Kayıt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Randevu</a:t>
            </a:r>
            <a:r>
              <a:rPr lang="en-US" sz="2000" b="1">
                <a:latin typeface="Open Sans Light"/>
              </a:rPr>
              <a:t>’’ </a:t>
            </a:r>
            <a:r>
              <a:rPr lang="en-US" sz="2000" b="1" err="1">
                <a:latin typeface="Open Sans Light"/>
              </a:rPr>
              <a:t>sekmesine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tıklayınız</a:t>
            </a:r>
            <a:r>
              <a:rPr lang="en-US" sz="2000" b="1">
                <a:latin typeface="Open Sans Light"/>
              </a:rPr>
              <a:t>. </a:t>
            </a:r>
            <a:endParaRPr lang="tr-TR" sz="2000" b="1">
              <a:latin typeface="Open Sans Light"/>
            </a:endParaRPr>
          </a:p>
          <a:p>
            <a:pPr algn="ctr"/>
            <a:endParaRPr lang="tr-TR" sz="900">
              <a:latin typeface="Open Sans Light"/>
            </a:endParaRPr>
          </a:p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2050" name="Picture 2" descr="C:\Users\burcak\Downloads\Student- Registration-Kayıt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8" y="1843275"/>
            <a:ext cx="7454423" cy="35175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53885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err="1">
                <a:solidFill>
                  <a:schemeClr val="bg1"/>
                </a:solidFill>
                <a:latin typeface="Open Sans Light"/>
              </a:rPr>
              <a:t>Randevu</a:t>
            </a:r>
            <a:r>
              <a:rPr lang="en-US" sz="2000" b="1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Open Sans Light"/>
              </a:rPr>
              <a:t>günü</a:t>
            </a:r>
            <a:r>
              <a:rPr lang="en-US" sz="2000" b="1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Open Sans Light"/>
              </a:rPr>
              <a:t>ve</a:t>
            </a:r>
            <a:r>
              <a:rPr lang="en-US" sz="2000" b="1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Open Sans Light"/>
              </a:rPr>
              <a:t>saatinizi</a:t>
            </a:r>
            <a:r>
              <a:rPr lang="en-US" sz="2000" b="1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Open Sans Light"/>
              </a:rPr>
              <a:t>slotlardan</a:t>
            </a:r>
            <a:r>
              <a:rPr lang="en-US" sz="2000" b="1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Open Sans Light"/>
              </a:rPr>
              <a:t>seçiniz</a:t>
            </a:r>
            <a:r>
              <a:rPr lang="en-US" sz="2000" b="1">
                <a:solidFill>
                  <a:schemeClr val="bg1"/>
                </a:solidFill>
                <a:latin typeface="Open Sans Light"/>
              </a:rPr>
              <a:t>. </a:t>
            </a:r>
            <a:endParaRPr lang="tr-TR" sz="2000" b="1">
              <a:solidFill>
                <a:schemeClr val="bg1"/>
              </a:solidFill>
              <a:latin typeface="Open Sans Light"/>
            </a:endParaRPr>
          </a:p>
          <a:p>
            <a:pPr algn="ctr"/>
            <a:endParaRPr lang="tr-TR" sz="900">
              <a:latin typeface="Open Sans Light"/>
            </a:endParaRPr>
          </a:p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3074" name="Picture 2" descr="C:\Users\burcak\Downloads\Course Reg  Appointment - Appointment Sel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76" y="1859532"/>
            <a:ext cx="7232895" cy="34130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54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1001" y="2690340"/>
            <a:ext cx="8564628" cy="1574089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7644" y="3153480"/>
            <a:ext cx="776721" cy="581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03299" y="1185641"/>
            <a:ext cx="1191099" cy="119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 defTabSz="543496"/>
            <a:endParaRPr lang="en-US" sz="2150">
              <a:solidFill>
                <a:prstClr val="white"/>
              </a:solidFill>
              <a:latin typeface="Open Sans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522" y="1499238"/>
            <a:ext cx="569721" cy="569721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61B74-81FF-49D4-B68E-BE6123B318CB}"/>
              </a:ext>
            </a:extLst>
          </p:cNvPr>
          <p:cNvSpPr txBox="1"/>
          <p:nvPr/>
        </p:nvSpPr>
        <p:spPr>
          <a:xfrm>
            <a:off x="1016000" y="3645539"/>
            <a:ext cx="1055306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  <a:latin typeface="Open Sans Light"/>
              </a:rPr>
              <a:t>RANDEVU HAKKINDA BİLMENİZ GEREKENLER</a:t>
            </a:r>
            <a:endParaRPr lang="en-US" sz="3200" b="1" dirty="0">
              <a:solidFill>
                <a:schemeClr val="bg1"/>
              </a:solidFill>
              <a:latin typeface="Open Sans Light"/>
            </a:endParaRPr>
          </a:p>
          <a:p>
            <a:endParaRPr lang="en-US" sz="3200" b="1" dirty="0">
              <a:solidFill>
                <a:schemeClr val="bg1"/>
              </a:solidFill>
              <a:latin typeface="Open Sans Light"/>
            </a:endParaRPr>
          </a:p>
          <a:p>
            <a:r>
              <a:rPr lang="tr-TR" sz="2000" dirty="0">
                <a:solidFill>
                  <a:schemeClr val="bg1"/>
                </a:solidFill>
                <a:latin typeface="Open Sans Light"/>
              </a:rPr>
              <a:t>Randevular 120 dakika ile sınırlıdır. </a:t>
            </a:r>
          </a:p>
          <a:p>
            <a:r>
              <a:rPr lang="tr-TR" sz="2000" dirty="0">
                <a:solidFill>
                  <a:schemeClr val="bg1"/>
                </a:solidFill>
                <a:latin typeface="Open Sans Light"/>
              </a:rPr>
              <a:t>Randevu saatinizde kaydınızı tamamlayama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dığınız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takdirde</a:t>
            </a:r>
            <a:endParaRPr lang="tr-TR" sz="2000" dirty="0">
              <a:solidFill>
                <a:schemeClr val="bg1"/>
              </a:solidFill>
              <a:latin typeface="Open Sans Light"/>
            </a:endParaRPr>
          </a:p>
          <a:p>
            <a:r>
              <a:rPr lang="tr-TR" sz="2000" dirty="0">
                <a:solidFill>
                  <a:schemeClr val="bg1"/>
                </a:solidFill>
                <a:latin typeface="Open Sans Light"/>
              </a:rPr>
              <a:t>aynı gün öğleden sonra için yeni bir randevu alabilirsiniz. </a:t>
            </a:r>
          </a:p>
          <a:p>
            <a:r>
              <a:rPr lang="tr-TR" sz="2000" dirty="0">
                <a:solidFill>
                  <a:schemeClr val="bg1"/>
                </a:solidFill>
                <a:latin typeface="Open Sans Light"/>
              </a:rPr>
              <a:t>Bu arada yer açtırma, </a:t>
            </a:r>
            <a:r>
              <a:rPr lang="tr-TR" sz="2000" dirty="0" err="1">
                <a:solidFill>
                  <a:schemeClr val="bg1"/>
                </a:solidFill>
                <a:latin typeface="Open Sans Light"/>
              </a:rPr>
              <a:t>consent</a:t>
            </a:r>
            <a:r>
              <a:rPr lang="tr-TR" sz="2000" dirty="0">
                <a:solidFill>
                  <a:schemeClr val="bg1"/>
                </a:solidFill>
                <a:latin typeface="Open Sans Light"/>
              </a:rPr>
              <a:t> vb.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i</a:t>
            </a:r>
            <a:r>
              <a:rPr lang="tr-TR" sz="2000" dirty="0" err="1">
                <a:solidFill>
                  <a:schemeClr val="bg1"/>
                </a:solidFill>
                <a:latin typeface="Open Sans Light"/>
              </a:rPr>
              <a:t>şlemleriniz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i</a:t>
            </a:r>
            <a:r>
              <a:rPr lang="tr-TR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dersin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öğretim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görevlisi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ile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görüşüp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</a:p>
          <a:p>
            <a:r>
              <a:rPr lang="tr-TR" sz="2000" dirty="0">
                <a:solidFill>
                  <a:schemeClr val="bg1"/>
                </a:solidFill>
                <a:latin typeface="Open Sans Light"/>
              </a:rPr>
              <a:t>tamamlayabilirsiniz.</a:t>
            </a:r>
          </a:p>
          <a:p>
            <a:r>
              <a:rPr lang="tr-TR" sz="2000" dirty="0">
                <a:solidFill>
                  <a:schemeClr val="bg1"/>
                </a:solidFill>
                <a:latin typeface="Open Sans Light"/>
              </a:rPr>
              <a:t>Üçüncü ve son randevu kayıtların son günü öğleden sonra için verilecektir. </a:t>
            </a:r>
            <a:endParaRPr lang="en-US" sz="2000" dirty="0">
              <a:solidFill>
                <a:schemeClr val="bg1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10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1001" y="2690340"/>
            <a:ext cx="8564628" cy="1574089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7644" y="3153480"/>
            <a:ext cx="776721" cy="581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03299" y="1185641"/>
            <a:ext cx="1191099" cy="119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 defTabSz="543496"/>
            <a:endParaRPr lang="en-US" sz="2150">
              <a:solidFill>
                <a:prstClr val="white"/>
              </a:solidFill>
              <a:latin typeface="Open Sans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522" y="1499238"/>
            <a:ext cx="569721" cy="569721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61B74-81FF-49D4-B68E-BE6123B318CB}"/>
              </a:ext>
            </a:extLst>
          </p:cNvPr>
          <p:cNvSpPr txBox="1"/>
          <p:nvPr/>
        </p:nvSpPr>
        <p:spPr>
          <a:xfrm>
            <a:off x="1691485" y="3645539"/>
            <a:ext cx="100771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>
                <a:solidFill>
                  <a:schemeClr val="bg1"/>
                </a:solidFill>
                <a:latin typeface="Open Sans Light"/>
              </a:rPr>
              <a:t>Ders Kaydı İçin </a:t>
            </a:r>
            <a:r>
              <a:rPr lang="tr-TR" sz="2000" b="1" u="sng">
                <a:solidFill>
                  <a:schemeClr val="bg1"/>
                </a:solidFill>
                <a:latin typeface="Open Sans Light"/>
              </a:rPr>
              <a:t>ANAHTAR KAVRAMLAR </a:t>
            </a:r>
          </a:p>
          <a:p>
            <a:r>
              <a:rPr lang="tr-TR" sz="2000" b="1">
                <a:solidFill>
                  <a:schemeClr val="bg1"/>
                </a:solidFill>
                <a:latin typeface="Open Sans Light"/>
              </a:rPr>
              <a:t>CONSENT: </a:t>
            </a:r>
            <a:r>
              <a:rPr lang="tr-TR" sz="2000">
                <a:solidFill>
                  <a:schemeClr val="bg1"/>
                </a:solidFill>
                <a:latin typeface="Open Sans Light"/>
              </a:rPr>
              <a:t>Dersi seçmek için hocasından onay almanız gerekir. Ders kataloğunda ‘</a:t>
            </a:r>
            <a:r>
              <a:rPr lang="tr-TR" sz="2000" err="1">
                <a:solidFill>
                  <a:schemeClr val="bg1"/>
                </a:solidFill>
                <a:latin typeface="Open Sans Light"/>
              </a:rPr>
              <a:t>consent</a:t>
            </a:r>
            <a:r>
              <a:rPr lang="tr-TR" sz="2000">
                <a:solidFill>
                  <a:schemeClr val="bg1"/>
                </a:solidFill>
                <a:latin typeface="Open Sans Light"/>
              </a:rPr>
              <a:t>’ gerektiren dersler belirtilmiştir. </a:t>
            </a:r>
            <a:r>
              <a:rPr lang="tr-TR" sz="2000" err="1">
                <a:solidFill>
                  <a:schemeClr val="bg1"/>
                </a:solidFill>
                <a:latin typeface="Open Sans Light"/>
              </a:rPr>
              <a:t>Consent</a:t>
            </a:r>
            <a:r>
              <a:rPr lang="tr-TR" sz="2000">
                <a:solidFill>
                  <a:schemeClr val="bg1"/>
                </a:solidFill>
                <a:latin typeface="Open Sans Light"/>
              </a:rPr>
              <a:t> verilmiş olması yer açmak anlamına gelmez. Yer açılması için bir sonraki paragrafı okuyunuz. </a:t>
            </a:r>
          </a:p>
          <a:p>
            <a:r>
              <a:rPr lang="tr-TR" sz="2000" b="1">
                <a:solidFill>
                  <a:schemeClr val="bg1"/>
                </a:solidFill>
                <a:latin typeface="Open Sans Light"/>
              </a:rPr>
              <a:t>SPECIAL CAPACITY: </a:t>
            </a:r>
            <a:r>
              <a:rPr lang="tr-TR" sz="2000">
                <a:solidFill>
                  <a:schemeClr val="bg1"/>
                </a:solidFill>
                <a:latin typeface="Open Sans Light"/>
              </a:rPr>
              <a:t>Seçmek istediğiniz derste yer kalmadıysa, dersin hocasından sizin numaranıza özel yer açmasını isteyebilirsiniz. O yere sizden başkası kayıt yapamaz. </a:t>
            </a:r>
            <a:r>
              <a:rPr lang="tr-TR" sz="2000" err="1">
                <a:solidFill>
                  <a:schemeClr val="bg1"/>
                </a:solidFill>
                <a:latin typeface="Open Sans Light"/>
              </a:rPr>
              <a:t>Add-drop</a:t>
            </a:r>
            <a:r>
              <a:rPr lang="tr-TR" sz="2000">
                <a:solidFill>
                  <a:schemeClr val="bg1"/>
                </a:solidFill>
                <a:latin typeface="Open Sans Light"/>
              </a:rPr>
              <a:t> sonuna kadar yer sizin için saklı kalır. . </a:t>
            </a:r>
            <a:endParaRPr lang="en-US" sz="2000">
              <a:solidFill>
                <a:schemeClr val="bg1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7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1001" y="2690340"/>
            <a:ext cx="8564628" cy="1574089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7644" y="3153480"/>
            <a:ext cx="776721" cy="581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03299" y="1185641"/>
            <a:ext cx="1191099" cy="119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 defTabSz="543496"/>
            <a:endParaRPr lang="en-US" sz="2150">
              <a:solidFill>
                <a:prstClr val="white"/>
              </a:solidFill>
              <a:latin typeface="Open Sans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522" y="1499238"/>
            <a:ext cx="569721" cy="569721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61B74-81FF-49D4-B68E-BE6123B318CB}"/>
              </a:ext>
            </a:extLst>
          </p:cNvPr>
          <p:cNvSpPr txBox="1"/>
          <p:nvPr/>
        </p:nvSpPr>
        <p:spPr>
          <a:xfrm>
            <a:off x="1691485" y="3645539"/>
            <a:ext cx="10077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Open Sans Light"/>
              </a:rPr>
              <a:t>Ders Kaydı İçin </a:t>
            </a:r>
            <a:r>
              <a:rPr lang="tr-TR" sz="2000" b="1" u="sng" dirty="0">
                <a:solidFill>
                  <a:schemeClr val="bg1"/>
                </a:solidFill>
                <a:latin typeface="Open Sans Light"/>
              </a:rPr>
              <a:t>ANAHTAR KAVRAMLAR </a:t>
            </a:r>
          </a:p>
          <a:p>
            <a:r>
              <a:rPr lang="tr-TR" sz="2000" b="1" dirty="0">
                <a:solidFill>
                  <a:schemeClr val="bg1"/>
                </a:solidFill>
                <a:latin typeface="Open Sans Light"/>
              </a:rPr>
              <a:t>PREREQUISITE: </a:t>
            </a:r>
            <a:r>
              <a:rPr lang="tr-TR" sz="2000" dirty="0">
                <a:solidFill>
                  <a:schemeClr val="bg1"/>
                </a:solidFill>
                <a:latin typeface="Open Sans Light"/>
              </a:rPr>
              <a:t>Ön koşul demektir. Ders için ön koşul olarak konulan dersi almanız ve geçmeniz gerekir.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Ders</a:t>
            </a:r>
            <a:r>
              <a:rPr lang="tr-TR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tr-TR" sz="2000" dirty="0" err="1">
                <a:solidFill>
                  <a:schemeClr val="bg1"/>
                </a:solidFill>
                <a:latin typeface="Open Sans Light"/>
              </a:rPr>
              <a:t>katalo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ğun</a:t>
            </a:r>
            <a:r>
              <a:rPr lang="tr-TR" sz="2000" dirty="0">
                <a:solidFill>
                  <a:schemeClr val="bg1"/>
                </a:solidFill>
                <a:latin typeface="Open Sans Light"/>
              </a:rPr>
              <a:t>da ön koşul gerektiren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dersler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tr-TR" sz="2000" dirty="0">
                <a:solidFill>
                  <a:schemeClr val="bg1"/>
                </a:solidFill>
                <a:latin typeface="Open Sans Light"/>
              </a:rPr>
              <a:t>belirtilmiştir. </a:t>
            </a:r>
          </a:p>
          <a:p>
            <a:r>
              <a:rPr lang="tr-TR" sz="2000" b="1" dirty="0">
                <a:solidFill>
                  <a:schemeClr val="bg1"/>
                </a:solidFill>
                <a:latin typeface="Open Sans Light"/>
              </a:rPr>
              <a:t>SPECIAL CONDITION: </a:t>
            </a:r>
            <a:r>
              <a:rPr lang="tr-TR" sz="2000" dirty="0">
                <a:solidFill>
                  <a:schemeClr val="bg1"/>
                </a:solidFill>
                <a:latin typeface="Open Sans Light"/>
              </a:rPr>
              <a:t>Özel koşul demektir. Ders için ön koşul olarak konulan dersi almış olmanız yeterlidir. 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D</a:t>
            </a:r>
            <a:r>
              <a:rPr lang="tr-TR" sz="2000" dirty="0">
                <a:solidFill>
                  <a:schemeClr val="bg1"/>
                </a:solidFill>
                <a:latin typeface="Open Sans Light"/>
              </a:rPr>
              <a:t>e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rs</a:t>
            </a:r>
            <a:r>
              <a:rPr lang="tr-TR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tr-TR" sz="2000" dirty="0" err="1">
                <a:solidFill>
                  <a:schemeClr val="bg1"/>
                </a:solidFill>
                <a:latin typeface="Open Sans Light"/>
              </a:rPr>
              <a:t>katalo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ğund</a:t>
            </a:r>
            <a:r>
              <a:rPr lang="tr-TR" sz="2000" dirty="0">
                <a:solidFill>
                  <a:schemeClr val="bg1"/>
                </a:solidFill>
                <a:latin typeface="Open Sans Light"/>
              </a:rPr>
              <a:t>a ön koşul içeren dersler belirtilmiştir. </a:t>
            </a:r>
          </a:p>
          <a:p>
            <a:r>
              <a:rPr lang="tr-TR" sz="2000" b="1" dirty="0">
                <a:solidFill>
                  <a:schemeClr val="bg1"/>
                </a:solidFill>
                <a:latin typeface="Open Sans Light"/>
              </a:rPr>
              <a:t>RESTRICTION: </a:t>
            </a:r>
            <a:r>
              <a:rPr lang="tr-TR" sz="2000" dirty="0">
                <a:solidFill>
                  <a:schemeClr val="bg1"/>
                </a:solidFill>
                <a:latin typeface="Open Sans Light"/>
              </a:rPr>
              <a:t>Kısıt demektir. İki dersin isimleri farklı ama içerikleri aynı ise kısıt konulur. </a:t>
            </a:r>
            <a:endParaRPr lang="en-US" sz="2000" dirty="0">
              <a:solidFill>
                <a:schemeClr val="bg1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390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59860" y="2564966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6" name="AutoShape 66"/>
          <p:cNvSpPr>
            <a:spLocks/>
          </p:cNvSpPr>
          <p:nvPr/>
        </p:nvSpPr>
        <p:spPr bwMode="auto">
          <a:xfrm>
            <a:off x="1483912" y="1969877"/>
            <a:ext cx="247701" cy="241538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" name="AutoShape 66"/>
          <p:cNvSpPr>
            <a:spLocks/>
          </p:cNvSpPr>
          <p:nvPr/>
        </p:nvSpPr>
        <p:spPr bwMode="auto">
          <a:xfrm>
            <a:off x="1483912" y="2797252"/>
            <a:ext cx="247701" cy="241538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" name="AutoShape 66"/>
          <p:cNvSpPr>
            <a:spLocks/>
          </p:cNvSpPr>
          <p:nvPr/>
        </p:nvSpPr>
        <p:spPr bwMode="auto">
          <a:xfrm>
            <a:off x="1483912" y="3932486"/>
            <a:ext cx="247701" cy="241538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AutoShape 66"/>
          <p:cNvSpPr>
            <a:spLocks/>
          </p:cNvSpPr>
          <p:nvPr/>
        </p:nvSpPr>
        <p:spPr bwMode="auto">
          <a:xfrm>
            <a:off x="1483912" y="5144686"/>
            <a:ext cx="247701" cy="241538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83912" y="1207414"/>
            <a:ext cx="285628" cy="249913"/>
            <a:chOff x="3175" y="-3175"/>
            <a:chExt cx="4964113" cy="4343400"/>
          </a:xfrm>
          <a:solidFill>
            <a:schemeClr val="tx2"/>
          </a:solidFill>
        </p:grpSpPr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3175" y="-3175"/>
              <a:ext cx="4964113" cy="4275138"/>
            </a:xfrm>
            <a:custGeom>
              <a:avLst/>
              <a:gdLst>
                <a:gd name="T0" fmla="*/ 369 w 1321"/>
                <a:gd name="T1" fmla="*/ 1136 h 1137"/>
                <a:gd name="T2" fmla="*/ 460 w 1321"/>
                <a:gd name="T3" fmla="*/ 1046 h 1137"/>
                <a:gd name="T4" fmla="*/ 496 w 1321"/>
                <a:gd name="T5" fmla="*/ 1083 h 1137"/>
                <a:gd name="T6" fmla="*/ 522 w 1321"/>
                <a:gd name="T7" fmla="*/ 1065 h 1137"/>
                <a:gd name="T8" fmla="*/ 844 w 1321"/>
                <a:gd name="T9" fmla="*/ 969 h 1137"/>
                <a:gd name="T10" fmla="*/ 861 w 1321"/>
                <a:gd name="T11" fmla="*/ 968 h 1137"/>
                <a:gd name="T12" fmla="*/ 1321 w 1321"/>
                <a:gd name="T13" fmla="*/ 338 h 1137"/>
                <a:gd name="T14" fmla="*/ 983 w 1321"/>
                <a:gd name="T15" fmla="*/ 0 h 1137"/>
                <a:gd name="T16" fmla="*/ 353 w 1321"/>
                <a:gd name="T17" fmla="*/ 460 h 1137"/>
                <a:gd name="T18" fmla="*/ 352 w 1321"/>
                <a:gd name="T19" fmla="*/ 477 h 1137"/>
                <a:gd name="T20" fmla="*/ 256 w 1321"/>
                <a:gd name="T21" fmla="*/ 799 h 1137"/>
                <a:gd name="T22" fmla="*/ 238 w 1321"/>
                <a:gd name="T23" fmla="*/ 825 h 1137"/>
                <a:gd name="T24" fmla="*/ 275 w 1321"/>
                <a:gd name="T25" fmla="*/ 862 h 1137"/>
                <a:gd name="T26" fmla="*/ 0 w 1321"/>
                <a:gd name="T27" fmla="*/ 1137 h 1137"/>
                <a:gd name="T28" fmla="*/ 369 w 1321"/>
                <a:gd name="T29" fmla="*/ 1136 h 1137"/>
                <a:gd name="T30" fmla="*/ 1223 w 1321"/>
                <a:gd name="T31" fmla="*/ 345 h 1137"/>
                <a:gd name="T32" fmla="*/ 826 w 1321"/>
                <a:gd name="T33" fmla="*/ 890 h 1137"/>
                <a:gd name="T34" fmla="*/ 431 w 1321"/>
                <a:gd name="T35" fmla="*/ 495 h 1137"/>
                <a:gd name="T36" fmla="*/ 976 w 1321"/>
                <a:gd name="T37" fmla="*/ 98 h 1137"/>
                <a:gd name="T38" fmla="*/ 1223 w 1321"/>
                <a:gd name="T39" fmla="*/ 345 h 1137"/>
                <a:gd name="T40" fmla="*/ 422 w 1321"/>
                <a:gd name="T41" fmla="*/ 539 h 1137"/>
                <a:gd name="T42" fmla="*/ 782 w 1321"/>
                <a:gd name="T43" fmla="*/ 899 h 1137"/>
                <a:gd name="T44" fmla="*/ 505 w 1321"/>
                <a:gd name="T45" fmla="*/ 986 h 1137"/>
                <a:gd name="T46" fmla="*/ 335 w 1321"/>
                <a:gd name="T47" fmla="*/ 816 h 1137"/>
                <a:gd name="T48" fmla="*/ 422 w 1321"/>
                <a:gd name="T49" fmla="*/ 539 h 1137"/>
                <a:gd name="T50" fmla="*/ 339 w 1321"/>
                <a:gd name="T51" fmla="*/ 1061 h 1137"/>
                <a:gd name="T52" fmla="*/ 180 w 1321"/>
                <a:gd name="T53" fmla="*/ 1062 h 1137"/>
                <a:gd name="T54" fmla="*/ 327 w 1321"/>
                <a:gd name="T55" fmla="*/ 916 h 1137"/>
                <a:gd name="T56" fmla="*/ 406 w 1321"/>
                <a:gd name="T57" fmla="*/ 995 h 1137"/>
                <a:gd name="T58" fmla="*/ 339 w 1321"/>
                <a:gd name="T59" fmla="*/ 1061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1" h="1137">
                  <a:moveTo>
                    <a:pt x="369" y="1136"/>
                  </a:moveTo>
                  <a:cubicBezTo>
                    <a:pt x="460" y="1046"/>
                    <a:pt x="460" y="1046"/>
                    <a:pt x="460" y="1046"/>
                  </a:cubicBezTo>
                  <a:cubicBezTo>
                    <a:pt x="496" y="1083"/>
                    <a:pt x="496" y="1083"/>
                    <a:pt x="496" y="1083"/>
                  </a:cubicBezTo>
                  <a:cubicBezTo>
                    <a:pt x="522" y="1065"/>
                    <a:pt x="522" y="1065"/>
                    <a:pt x="522" y="1065"/>
                  </a:cubicBezTo>
                  <a:cubicBezTo>
                    <a:pt x="635" y="985"/>
                    <a:pt x="714" y="977"/>
                    <a:pt x="844" y="969"/>
                  </a:cubicBezTo>
                  <a:cubicBezTo>
                    <a:pt x="861" y="968"/>
                    <a:pt x="861" y="968"/>
                    <a:pt x="861" y="968"/>
                  </a:cubicBezTo>
                  <a:cubicBezTo>
                    <a:pt x="1321" y="338"/>
                    <a:pt x="1321" y="338"/>
                    <a:pt x="1321" y="338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353" y="460"/>
                    <a:pt x="353" y="460"/>
                    <a:pt x="353" y="460"/>
                  </a:cubicBezTo>
                  <a:cubicBezTo>
                    <a:pt x="352" y="477"/>
                    <a:pt x="352" y="477"/>
                    <a:pt x="352" y="477"/>
                  </a:cubicBezTo>
                  <a:cubicBezTo>
                    <a:pt x="344" y="607"/>
                    <a:pt x="336" y="686"/>
                    <a:pt x="256" y="799"/>
                  </a:cubicBezTo>
                  <a:cubicBezTo>
                    <a:pt x="238" y="825"/>
                    <a:pt x="238" y="825"/>
                    <a:pt x="238" y="825"/>
                  </a:cubicBezTo>
                  <a:cubicBezTo>
                    <a:pt x="275" y="862"/>
                    <a:pt x="275" y="862"/>
                    <a:pt x="275" y="862"/>
                  </a:cubicBezTo>
                  <a:cubicBezTo>
                    <a:pt x="0" y="1137"/>
                    <a:pt x="0" y="1137"/>
                    <a:pt x="0" y="1137"/>
                  </a:cubicBezTo>
                  <a:lnTo>
                    <a:pt x="369" y="1136"/>
                  </a:lnTo>
                  <a:close/>
                  <a:moveTo>
                    <a:pt x="1223" y="345"/>
                  </a:moveTo>
                  <a:cubicBezTo>
                    <a:pt x="826" y="890"/>
                    <a:pt x="826" y="890"/>
                    <a:pt x="826" y="890"/>
                  </a:cubicBezTo>
                  <a:cubicBezTo>
                    <a:pt x="431" y="495"/>
                    <a:pt x="431" y="495"/>
                    <a:pt x="431" y="495"/>
                  </a:cubicBezTo>
                  <a:cubicBezTo>
                    <a:pt x="976" y="98"/>
                    <a:pt x="976" y="98"/>
                    <a:pt x="976" y="98"/>
                  </a:cubicBezTo>
                  <a:lnTo>
                    <a:pt x="1223" y="345"/>
                  </a:lnTo>
                  <a:close/>
                  <a:moveTo>
                    <a:pt x="422" y="539"/>
                  </a:moveTo>
                  <a:cubicBezTo>
                    <a:pt x="782" y="899"/>
                    <a:pt x="782" y="899"/>
                    <a:pt x="782" y="899"/>
                  </a:cubicBezTo>
                  <a:cubicBezTo>
                    <a:pt x="682" y="907"/>
                    <a:pt x="603" y="923"/>
                    <a:pt x="505" y="986"/>
                  </a:cubicBezTo>
                  <a:cubicBezTo>
                    <a:pt x="335" y="816"/>
                    <a:pt x="335" y="816"/>
                    <a:pt x="335" y="816"/>
                  </a:cubicBezTo>
                  <a:cubicBezTo>
                    <a:pt x="398" y="718"/>
                    <a:pt x="414" y="639"/>
                    <a:pt x="422" y="539"/>
                  </a:cubicBezTo>
                  <a:close/>
                  <a:moveTo>
                    <a:pt x="339" y="1061"/>
                  </a:moveTo>
                  <a:cubicBezTo>
                    <a:pt x="180" y="1062"/>
                    <a:pt x="180" y="1062"/>
                    <a:pt x="180" y="1062"/>
                  </a:cubicBezTo>
                  <a:cubicBezTo>
                    <a:pt x="327" y="916"/>
                    <a:pt x="327" y="916"/>
                    <a:pt x="327" y="916"/>
                  </a:cubicBezTo>
                  <a:cubicBezTo>
                    <a:pt x="406" y="995"/>
                    <a:pt x="406" y="995"/>
                    <a:pt x="406" y="995"/>
                  </a:cubicBezTo>
                  <a:lnTo>
                    <a:pt x="339" y="10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Open Sans Light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731963" y="4200525"/>
              <a:ext cx="3232150" cy="139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Open Sans Light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84EAE3-C196-4AE2-8F26-F9E4FD34D4D1}"/>
              </a:ext>
            </a:extLst>
          </p:cNvPr>
          <p:cNvSpPr/>
          <p:nvPr/>
        </p:nvSpPr>
        <p:spPr>
          <a:xfrm>
            <a:off x="1868829" y="1128661"/>
            <a:ext cx="5096267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Ders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kayıdından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önce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yapılması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gerekenler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3640D4-69C2-4414-A39A-B1785FABBC59}"/>
              </a:ext>
            </a:extLst>
          </p:cNvPr>
          <p:cNvSpPr/>
          <p:nvPr/>
        </p:nvSpPr>
        <p:spPr>
          <a:xfrm>
            <a:off x="1859860" y="1805019"/>
            <a:ext cx="6096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Lütfen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önce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ders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kataloğuna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bakarak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alacağınız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seçmeli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derslerinizi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planlayınız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179D24-8C67-4B4C-BF3B-343E73D512D7}"/>
              </a:ext>
            </a:extLst>
          </p:cNvPr>
          <p:cNvSpPr/>
          <p:nvPr/>
        </p:nvSpPr>
        <p:spPr>
          <a:xfrm>
            <a:off x="1868829" y="2637409"/>
            <a:ext cx="6096000" cy="7331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tr-TR" dirty="0">
                <a:latin typeface="Helvetica" panose="020B0604020202020204" pitchFamily="34" charset="0"/>
                <a:cs typeface="Helvetica" panose="020B0604020202020204" pitchFamily="34" charset="0"/>
              </a:rPr>
              <a:t>Seçeceğiniz ders «</a:t>
            </a:r>
            <a:r>
              <a:rPr lang="tr-TR" dirty="0" err="1">
                <a:latin typeface="Helvetica" panose="020B0604020202020204" pitchFamily="34" charset="0"/>
                <a:cs typeface="Helvetica" panose="020B0604020202020204" pitchFamily="34" charset="0"/>
              </a:rPr>
              <a:t>consent</a:t>
            </a:r>
            <a:r>
              <a:rPr lang="tr-TR" dirty="0">
                <a:latin typeface="Helvetica" panose="020B0604020202020204" pitchFamily="34" charset="0"/>
                <a:cs typeface="Helvetica" panose="020B0604020202020204" pitchFamily="34" charset="0"/>
              </a:rPr>
              <a:t>» gerektiriyorsa ya da yer kalmadıysa, dersin hocası ile iletişim kurun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uz</a:t>
            </a:r>
            <a:r>
              <a:rPr lang="tr-TR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DD3014-608D-45BA-9BE6-C68E53A33C77}"/>
              </a:ext>
            </a:extLst>
          </p:cNvPr>
          <p:cNvSpPr/>
          <p:nvPr/>
        </p:nvSpPr>
        <p:spPr>
          <a:xfrm>
            <a:off x="1868829" y="3689950"/>
            <a:ext cx="6096000" cy="7266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Seçmiş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olduğunuz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derste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kapasite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sorunu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olması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durumunda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alternatif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bir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ders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listesi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yapınız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F66BCD-6B03-421A-BC46-CA2A40280ECD}"/>
              </a:ext>
            </a:extLst>
          </p:cNvPr>
          <p:cNvSpPr/>
          <p:nvPr/>
        </p:nvSpPr>
        <p:spPr>
          <a:xfrm>
            <a:off x="1868829" y="4735951"/>
            <a:ext cx="6096000" cy="10590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tr-TR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Danışmanınızın veya diğer öğretim elemanlarının iletişim bilgilerine http://rehber.bilgi.edu.tr adresinden ulaşabilirsiniz.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770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  <p:bldP spid="8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Open Sans Light"/>
              </a:rPr>
              <a:t>Ders</a:t>
            </a:r>
            <a:r>
              <a:rPr lang="en-US" sz="2000" b="1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Open Sans Light"/>
              </a:rPr>
              <a:t>Kataloğu</a:t>
            </a:r>
            <a:r>
              <a:rPr lang="en-US" sz="2000" b="1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Open Sans Light"/>
              </a:rPr>
              <a:t>için</a:t>
            </a:r>
            <a:r>
              <a:rPr lang="en-US" sz="2000" b="1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Open Sans Light"/>
              </a:rPr>
              <a:t>tıklayınız</a:t>
            </a:r>
            <a:r>
              <a:rPr lang="en-US" sz="2000" b="1" dirty="0">
                <a:solidFill>
                  <a:schemeClr val="bg1"/>
                </a:solidFill>
                <a:latin typeface="Open Sans Light"/>
              </a:rPr>
              <a:t>.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Open Sans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https://ects.bilgi.edu.tr/Department/PacketSchedule</a:t>
            </a:r>
            <a:endParaRPr lang="en-US" sz="1000" b="1" dirty="0">
              <a:solidFill>
                <a:schemeClr val="tx1"/>
              </a:solidFill>
              <a:latin typeface="Open Sans Light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Open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AD0FC-37E5-44F5-9336-FA6641600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915"/>
            <a:ext cx="7790888" cy="524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2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53885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latin typeface="Open Sans Light"/>
              </a:rPr>
              <a:t>Dönem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kaydı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için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tıklayınız</a:t>
            </a:r>
            <a:r>
              <a:rPr lang="en-US" sz="2000" b="1" dirty="0">
                <a:latin typeface="Open Sans Light"/>
              </a:rPr>
              <a:t>. </a:t>
            </a:r>
            <a:endParaRPr lang="tr-TR" sz="2000" b="1" dirty="0">
              <a:latin typeface="Open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4098" name="Picture 2" descr="C:\Users\burcak\Downloads\Student- Registration-Kayıt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9" y="1450031"/>
            <a:ext cx="7545857" cy="3560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latin typeface="Open Sans Light"/>
              </a:rPr>
              <a:t>Kişisel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bilgilerinizi</a:t>
            </a:r>
            <a:r>
              <a:rPr lang="en-US" sz="2000" b="1" dirty="0">
                <a:latin typeface="Open Sans Light"/>
              </a:rPr>
              <a:t>, </a:t>
            </a:r>
            <a:r>
              <a:rPr lang="en-US" sz="2000" b="1" dirty="0" err="1">
                <a:latin typeface="Open Sans Light"/>
              </a:rPr>
              <a:t>kredi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yükünüzü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ve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akademik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döneminizi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görebilirsiniz</a:t>
            </a:r>
            <a:r>
              <a:rPr lang="en-US" sz="2000" b="1" dirty="0">
                <a:latin typeface="Open Sans Light"/>
              </a:rPr>
              <a:t>.</a:t>
            </a:r>
          </a:p>
          <a:p>
            <a:pPr algn="ctr"/>
            <a:r>
              <a:rPr lang="en-US" sz="2000" b="1" dirty="0" err="1">
                <a:latin typeface="Open Sans Light"/>
              </a:rPr>
              <a:t>Ayrıca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sayfada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onay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aldığınız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veya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özel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kapasiteye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sahip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olduğunuz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dersleri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görebilirsiniz</a:t>
            </a:r>
            <a:r>
              <a:rPr lang="en-US" sz="2000" b="1" dirty="0">
                <a:latin typeface="Open Sans Light"/>
              </a:rPr>
              <a:t>.</a:t>
            </a:r>
          </a:p>
          <a:p>
            <a:pPr algn="ctr"/>
            <a:endParaRPr lang="en-US" sz="2000" b="1" dirty="0">
              <a:latin typeface="Open Sans Light"/>
            </a:endParaRPr>
          </a:p>
          <a:p>
            <a:pPr algn="ctr"/>
            <a:r>
              <a:rPr lang="en-US" sz="2000" b="1" dirty="0" err="1">
                <a:latin typeface="Open Sans Light"/>
              </a:rPr>
              <a:t>Devam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etmek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için</a:t>
            </a:r>
            <a:r>
              <a:rPr lang="en-US" sz="2000" b="1" dirty="0">
                <a:latin typeface="Open Sans Light"/>
              </a:rPr>
              <a:t> ‘</a:t>
            </a:r>
            <a:r>
              <a:rPr lang="en-US" sz="2000" b="1" dirty="0" err="1">
                <a:latin typeface="Open Sans Light"/>
              </a:rPr>
              <a:t>ileri</a:t>
            </a:r>
            <a:r>
              <a:rPr lang="en-US" sz="2000" b="1" dirty="0">
                <a:latin typeface="Open Sans Light"/>
              </a:rPr>
              <a:t>’ </a:t>
            </a:r>
            <a:r>
              <a:rPr lang="en-US" sz="2000" b="1" dirty="0" err="1">
                <a:latin typeface="Open Sans Light"/>
              </a:rPr>
              <a:t>butonuna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tıklayın</a:t>
            </a:r>
            <a:r>
              <a:rPr lang="en-US" sz="2000" b="1" dirty="0">
                <a:latin typeface="Open Sans Light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5122" name="Picture 2" descr="C:\Users\burcak\Downloads\İstanbul Bilgi University-  Student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9" y="1448565"/>
            <a:ext cx="7548964" cy="3562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5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tr-TR" sz="2000" b="1" dirty="0">
                <a:latin typeface="Open Sans Light"/>
              </a:rPr>
              <a:t>Lütfen “</a:t>
            </a:r>
            <a:r>
              <a:rPr lang="en-US" sz="2000" b="1" dirty="0" err="1">
                <a:latin typeface="Open Sans Light"/>
              </a:rPr>
              <a:t>Kayıt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İşlemleri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Hakkında</a:t>
            </a:r>
            <a:r>
              <a:rPr lang="en-US" sz="2000" b="1" dirty="0">
                <a:latin typeface="Open Sans Light"/>
              </a:rPr>
              <a:t> </a:t>
            </a:r>
            <a:r>
              <a:rPr lang="tr-TR" sz="2000" b="1" dirty="0">
                <a:latin typeface="Open Sans Light"/>
              </a:rPr>
              <a:t>” bölümünü dikkatlice okuyunuz.</a:t>
            </a: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Devam etmek için </a:t>
            </a:r>
            <a:r>
              <a:rPr lang="en-US" sz="2000" b="1" dirty="0">
                <a:latin typeface="Open Sans Light"/>
              </a:rPr>
              <a:t>‘’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butonuna</a:t>
            </a:r>
            <a:r>
              <a:rPr lang="en-US" sz="2000" b="1" dirty="0">
                <a:latin typeface="Open Sans Light"/>
              </a:rPr>
              <a:t> </a:t>
            </a:r>
            <a:r>
              <a:rPr lang="tr-TR" sz="2000" b="1" dirty="0">
                <a:latin typeface="Open Sans Light"/>
              </a:rPr>
              <a:t>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6146" name="Picture 2" descr="C:\Users\burcak\Downloads\İstanbul Bilgi University-  Student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8" y="1519867"/>
            <a:ext cx="7104157" cy="3352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686" y="2153150"/>
            <a:ext cx="8564628" cy="754258"/>
          </a:xfrm>
        </p:spPr>
        <p:txBody>
          <a:bodyPr/>
          <a:lstStyle/>
          <a:p>
            <a:r>
              <a:rPr lang="tr-TR" sz="4800" b="1"/>
              <a:t>Adım Adım </a:t>
            </a:r>
            <a:br>
              <a:rPr lang="en-US" sz="4800" b="1"/>
            </a:br>
            <a:r>
              <a:rPr lang="tr-TR" sz="4800" b="1"/>
              <a:t>Lisans ve </a:t>
            </a:r>
            <a:r>
              <a:rPr lang="tr-TR" sz="4800" b="1" err="1"/>
              <a:t>Önlisans</a:t>
            </a:r>
            <a:r>
              <a:rPr lang="en-US" sz="4800" b="1"/>
              <a:t> </a:t>
            </a:r>
            <a:r>
              <a:rPr lang="tr-TR" sz="4800" b="1"/>
              <a:t>Öğrencileri İçin Ders Kaydı</a:t>
            </a:r>
            <a:endParaRPr lang="en-US" sz="4800" b="1"/>
          </a:p>
        </p:txBody>
      </p:sp>
      <p:sp>
        <p:nvSpPr>
          <p:cNvPr id="6" name="Rectangle 5"/>
          <p:cNvSpPr/>
          <p:nvPr/>
        </p:nvSpPr>
        <p:spPr>
          <a:xfrm>
            <a:off x="5700497" y="3967197"/>
            <a:ext cx="776721" cy="397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4" tIns="22833" rIns="45664" bIns="22833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675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latin typeface="Open Sans Light"/>
              </a:rPr>
              <a:t>Lütfen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dönem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kredi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yükünüzü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kontrol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ediniz</a:t>
            </a:r>
            <a:r>
              <a:rPr lang="en-US" sz="2000" b="1" dirty="0">
                <a:latin typeface="Open Sans Light"/>
              </a:rPr>
              <a:t>.</a:t>
            </a:r>
          </a:p>
          <a:p>
            <a:pPr algn="ctr"/>
            <a:r>
              <a:rPr lang="en-US" sz="2000" b="1" dirty="0" err="1">
                <a:latin typeface="Open Sans Light"/>
              </a:rPr>
              <a:t>Devam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etmek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için</a:t>
            </a:r>
            <a:r>
              <a:rPr lang="en-US" sz="2000" b="1" dirty="0">
                <a:latin typeface="Open Sans Light"/>
              </a:rPr>
              <a:t> ‘’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tıklayınız</a:t>
            </a:r>
            <a:r>
              <a:rPr lang="en-US" sz="2000" b="1" dirty="0">
                <a:latin typeface="Open Sans Light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7170" name="Picture 2" descr="C:\Users\burcak\Downloads\İstanbul Bilgi University-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2" y="1562376"/>
            <a:ext cx="7307775" cy="34483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18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latin typeface="Open Sans Light"/>
              </a:rPr>
              <a:t>Verilen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seçeneklerden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derslerinizi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seçiniz</a:t>
            </a:r>
            <a:r>
              <a:rPr lang="en-US" sz="2000" b="1" dirty="0">
                <a:latin typeface="Open Sans Light"/>
              </a:rPr>
              <a:t>.</a:t>
            </a:r>
          </a:p>
          <a:p>
            <a:pPr algn="ctr"/>
            <a:endParaRPr lang="en-US" sz="2000" b="1" dirty="0">
              <a:latin typeface="Open Sans Light"/>
            </a:endParaRPr>
          </a:p>
          <a:p>
            <a:pPr algn="ctr"/>
            <a:r>
              <a:rPr lang="en-US" sz="2000" b="1" dirty="0" err="1">
                <a:latin typeface="Open Sans Light"/>
              </a:rPr>
              <a:t>Devam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etmek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için</a:t>
            </a:r>
            <a:r>
              <a:rPr lang="en-US" sz="2000" b="1" dirty="0">
                <a:latin typeface="Open Sans Light"/>
              </a:rPr>
              <a:t> '</a:t>
            </a:r>
            <a:r>
              <a:rPr lang="en-US" sz="2000" b="1" dirty="0" err="1">
                <a:latin typeface="Open Sans Light"/>
              </a:rPr>
              <a:t>ileri</a:t>
            </a:r>
            <a:r>
              <a:rPr lang="en-US" sz="2000" b="1" dirty="0">
                <a:latin typeface="Open Sans Light"/>
              </a:rPr>
              <a:t>’ </a:t>
            </a:r>
            <a:r>
              <a:rPr lang="en-US" sz="2000" b="1" dirty="0" err="1">
                <a:latin typeface="Open Sans Light"/>
              </a:rPr>
              <a:t>butonuna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tıklayın</a:t>
            </a:r>
            <a:r>
              <a:rPr lang="en-US" sz="2000" b="1" dirty="0">
                <a:latin typeface="Open Sans Light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8194" name="Picture 2" descr="C:\Users\burcak\Downloads\İstanbul Bilgi University-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20" y="1781775"/>
            <a:ext cx="6842822" cy="3228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6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>
              <a:lnSpc>
                <a:spcPct val="80000"/>
              </a:lnSpc>
            </a:pPr>
            <a:r>
              <a:rPr lang="tr-TR" sz="11848" dirty="0">
                <a:solidFill>
                  <a:schemeClr val="bg1"/>
                </a:solidFill>
                <a:latin typeface="Open Sans"/>
                <a:cs typeface="Open Sans"/>
              </a:rPr>
              <a:t> “</a:t>
            </a: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İlgili program altında</a:t>
            </a:r>
            <a:r>
              <a:rPr lang="en-US" sz="2000" b="1" dirty="0">
                <a:latin typeface="Open Sans Light"/>
              </a:rPr>
              <a:t> </a:t>
            </a:r>
            <a:r>
              <a:rPr lang="tr-TR" sz="2000" b="1" dirty="0">
                <a:latin typeface="Open Sans Light"/>
              </a:rPr>
              <a:t>seçmeli </a:t>
            </a:r>
            <a:r>
              <a:rPr lang="en-US" sz="2000" b="1" dirty="0" err="1">
                <a:latin typeface="Open Sans Light"/>
              </a:rPr>
              <a:t>dersiniz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varsa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kayıt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olmak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istediğiniz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dersi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seçin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Devam etmek için </a:t>
            </a:r>
            <a:r>
              <a:rPr lang="en-US" sz="2000" b="1" dirty="0">
                <a:latin typeface="Open Sans Light"/>
              </a:rPr>
              <a:t>‘’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butonuna</a:t>
            </a:r>
            <a:r>
              <a:rPr lang="tr-TR" sz="2000" b="1" dirty="0">
                <a:latin typeface="Open Sans Light"/>
              </a:rPr>
              <a:t> 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en-US" sz="900" dirty="0"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9218" name="Picture 2" descr="C:\Users\burcak\Downloads\İstanbul Bilgi University-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5" y="1779025"/>
            <a:ext cx="7362730" cy="3474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>
              <a:lnSpc>
                <a:spcPct val="80000"/>
              </a:lnSpc>
            </a:pPr>
            <a:r>
              <a:rPr lang="tr-TR" sz="11848" dirty="0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tr-TR" sz="900" dirty="0">
              <a:latin typeface="Open Sans Light"/>
            </a:endParaRPr>
          </a:p>
          <a:p>
            <a:pPr algn="ctr"/>
            <a:r>
              <a:rPr lang="en-US" sz="2000" b="1" dirty="0" err="1">
                <a:latin typeface="Open Sans Light"/>
              </a:rPr>
              <a:t>Seçtiğiniz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dersi</a:t>
            </a:r>
            <a:r>
              <a:rPr lang="en-US" sz="2000" b="1" dirty="0">
                <a:latin typeface="Open Sans Light"/>
              </a:rPr>
              <a:t>  </a:t>
            </a:r>
            <a:r>
              <a:rPr lang="en-US" sz="2000" b="1" dirty="0" err="1">
                <a:latin typeface="Open Sans Light"/>
              </a:rPr>
              <a:t>görebilirsiniz</a:t>
            </a:r>
            <a:r>
              <a:rPr lang="en-US" sz="2000" b="1" dirty="0">
                <a:latin typeface="Open Sans Light"/>
              </a:rPr>
              <a:t>. </a:t>
            </a:r>
            <a:endParaRPr lang="tr-TR" sz="2000" b="1" dirty="0">
              <a:latin typeface="Open Sans Light"/>
            </a:endParaRP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Devam etmek için </a:t>
            </a:r>
            <a:r>
              <a:rPr lang="en-US" sz="2000" b="1" dirty="0">
                <a:latin typeface="Open Sans Light"/>
              </a:rPr>
              <a:t>‘’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butonuna</a:t>
            </a:r>
            <a:r>
              <a:rPr lang="en-US" sz="2000" b="1" dirty="0">
                <a:latin typeface="Open Sans Light"/>
              </a:rPr>
              <a:t> </a:t>
            </a:r>
            <a:r>
              <a:rPr lang="tr-TR" sz="2000" b="1" dirty="0">
                <a:latin typeface="Open Sans Light"/>
              </a:rPr>
              <a:t>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  <a:p>
            <a:pPr algn="ctr"/>
            <a:endParaRPr lang="en-US" sz="900" dirty="0"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19459" name="Picture 3" descr="C:\Users\burcak\Downloads\İstanbul Bilgi University- (3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3" y="1908428"/>
            <a:ext cx="7361916" cy="3473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7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r>
              <a:rPr lang="tr-TR" sz="11848" dirty="0">
                <a:solidFill>
                  <a:schemeClr val="bg1"/>
                </a:solidFill>
                <a:latin typeface="Open Sans"/>
                <a:cs typeface="Open Sans"/>
              </a:rPr>
              <a:t> “</a:t>
            </a:r>
          </a:p>
          <a:p>
            <a:pPr algn="ctr"/>
            <a:r>
              <a:rPr lang="tr-TR" sz="2000" b="1" dirty="0">
                <a:latin typeface="Open Sans Light"/>
              </a:rPr>
              <a:t>Ekranda eğitmen, kampüs, </a:t>
            </a:r>
            <a:r>
              <a:rPr lang="en-US" sz="2000" b="1" dirty="0" err="1">
                <a:latin typeface="Open Sans Light"/>
              </a:rPr>
              <a:t>boş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kapasite</a:t>
            </a:r>
            <a:r>
              <a:rPr lang="tr-TR" sz="2000" b="1" dirty="0">
                <a:latin typeface="Open Sans Light"/>
              </a:rPr>
              <a:t> bilgilerini ve </a:t>
            </a:r>
            <a:r>
              <a:rPr lang="en-US" sz="2000" b="1" dirty="0" err="1">
                <a:latin typeface="Open Sans Light"/>
              </a:rPr>
              <a:t>dersin</a:t>
            </a:r>
            <a:r>
              <a:rPr lang="tr-TR" sz="2000" b="1" dirty="0">
                <a:latin typeface="Open Sans Light"/>
              </a:rPr>
              <a:t> seçtiğiniz başka bir </a:t>
            </a:r>
            <a:r>
              <a:rPr lang="en-US" sz="2000" b="1" dirty="0" err="1">
                <a:latin typeface="Open Sans Light"/>
              </a:rPr>
              <a:t>ders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ile</a:t>
            </a:r>
            <a:r>
              <a:rPr lang="tr-TR" sz="2000" b="1" dirty="0">
                <a:latin typeface="Open Sans Light"/>
              </a:rPr>
              <a:t> çakışıp çakışmadığını görebilirsiniz.</a:t>
            </a:r>
            <a:endParaRPr lang="en-US" sz="2000" b="1" dirty="0">
              <a:latin typeface="Open Sans Light"/>
            </a:endParaRP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  Devam etmek için </a:t>
            </a:r>
            <a:r>
              <a:rPr lang="en-US" sz="2000" b="1" dirty="0">
                <a:latin typeface="Open Sans Light"/>
              </a:rPr>
              <a:t>‘’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butonuna</a:t>
            </a:r>
            <a:r>
              <a:rPr lang="tr-TR" sz="2000" b="1" dirty="0">
                <a:latin typeface="Open Sans Light"/>
              </a:rPr>
              <a:t> 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tr-TR" sz="900" dirty="0">
              <a:latin typeface="Open Sans Light"/>
            </a:endParaRPr>
          </a:p>
          <a:p>
            <a:pPr algn="ctr"/>
            <a:endParaRPr lang="en-US" sz="900" dirty="0"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406021" y="5290215"/>
            <a:ext cx="26185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2" name="Picture 2" descr="C:\Users\burcak\Downloads\İstanbul Bilgi University- (2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0" y="1806530"/>
            <a:ext cx="7382645" cy="3483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02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latin typeface="Open Sans Light"/>
              </a:rPr>
              <a:t>Kayıt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durumunuzu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görebilirsiniz</a:t>
            </a:r>
            <a:r>
              <a:rPr lang="en-US" sz="2000" b="1" dirty="0">
                <a:latin typeface="Open Sans Light"/>
              </a:rPr>
              <a:t>. </a:t>
            </a:r>
          </a:p>
          <a:p>
            <a:pPr algn="ctr"/>
            <a:endParaRPr lang="en-US" sz="2000" b="1" dirty="0">
              <a:latin typeface="Open Sans Light"/>
            </a:endParaRPr>
          </a:p>
          <a:p>
            <a:pPr algn="ctr"/>
            <a:endParaRPr lang="en-US" sz="2000" b="1" dirty="0">
              <a:latin typeface="Open Sans Light"/>
            </a:endParaRPr>
          </a:p>
          <a:p>
            <a:pPr algn="ctr"/>
            <a:r>
              <a:rPr lang="en-US" sz="2000" b="1" dirty="0" err="1">
                <a:latin typeface="Open Sans Light"/>
              </a:rPr>
              <a:t>Devam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etmek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için</a:t>
            </a:r>
            <a:r>
              <a:rPr lang="en-US" sz="2000" b="1" dirty="0">
                <a:latin typeface="Open Sans Light"/>
              </a:rPr>
              <a:t> ‘’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tıklayınız</a:t>
            </a:r>
            <a:r>
              <a:rPr lang="en-US" sz="2000" b="1" dirty="0">
                <a:latin typeface="Open Sans Light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1391507"/>
            <a:ext cx="184731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1848" dirty="0"/>
          </a:p>
        </p:txBody>
      </p:sp>
      <p:pic>
        <p:nvPicPr>
          <p:cNvPr id="10242" name="Picture 2" descr="C:\Users\burcak\Downloads\İstanbul Bilgi University- (1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" y="1468224"/>
            <a:ext cx="7598547" cy="3585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91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tr-TR" sz="900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Dersleri 'seçtikten' sonra</a:t>
            </a: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en-US" sz="2000" b="1" dirty="0">
                <a:latin typeface="Open Sans Light"/>
              </a:rPr>
              <a:t>d</a:t>
            </a:r>
            <a:r>
              <a:rPr lang="tr-TR" sz="2000" b="1" dirty="0" err="1">
                <a:latin typeface="Open Sans Light"/>
              </a:rPr>
              <a:t>evam</a:t>
            </a:r>
            <a:r>
              <a:rPr lang="tr-TR" sz="2000" b="1" dirty="0">
                <a:latin typeface="Open Sans Light"/>
              </a:rPr>
              <a:t> etmek için </a:t>
            </a:r>
            <a:r>
              <a:rPr lang="en-US" sz="2000" b="1" dirty="0">
                <a:latin typeface="Open Sans Light"/>
              </a:rPr>
              <a:t>‘’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butonuna</a:t>
            </a:r>
            <a:r>
              <a:rPr lang="tr-TR" sz="2000" b="1" dirty="0">
                <a:latin typeface="Open Sans Light"/>
              </a:rPr>
              <a:t> 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1391507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/>
          </a:p>
        </p:txBody>
      </p:sp>
      <p:pic>
        <p:nvPicPr>
          <p:cNvPr id="11266" name="Picture 2" descr="C:\Users\burcak\Downloads\İstanbul Bilgi University- 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8" y="1391507"/>
            <a:ext cx="7452003" cy="3516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3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dirty="0" err="1">
                <a:latin typeface="Open Sans Light"/>
              </a:rPr>
              <a:t>Bölümünüze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ait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paket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programını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seçip</a:t>
            </a:r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devam etmek için </a:t>
            </a:r>
            <a:r>
              <a:rPr lang="en-US" sz="2000" b="1" dirty="0">
                <a:latin typeface="Open Sans Light"/>
              </a:rPr>
              <a:t>‘’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butonuna</a:t>
            </a:r>
            <a:r>
              <a:rPr lang="tr-TR" sz="2000" b="1" dirty="0">
                <a:latin typeface="Open Sans Light"/>
              </a:rPr>
              <a:t> 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</a:p>
          <a:p>
            <a:pPr algn="ctr"/>
            <a:endParaRPr lang="en-US" sz="2000" b="1" dirty="0">
              <a:latin typeface="Open Sans Light"/>
            </a:endParaRPr>
          </a:p>
          <a:p>
            <a:pPr algn="ctr"/>
            <a:r>
              <a:rPr lang="en-US" sz="2000" b="1" dirty="0">
                <a:latin typeface="Open Sans Light"/>
              </a:rPr>
              <a:t>Not: </a:t>
            </a:r>
            <a:r>
              <a:rPr lang="en-US" sz="2000" b="1" dirty="0" err="1">
                <a:latin typeface="Open Sans Light"/>
              </a:rPr>
              <a:t>Bölümünüze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ait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birden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fazla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alternatif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paket</a:t>
            </a:r>
            <a:r>
              <a:rPr lang="en-US" sz="2000" b="1" dirty="0">
                <a:latin typeface="Open Sans Light"/>
              </a:rPr>
              <a:t> program </a:t>
            </a:r>
            <a:r>
              <a:rPr lang="en-US" sz="2000" b="1" dirty="0" err="1">
                <a:latin typeface="Open Sans Light"/>
              </a:rPr>
              <a:t>olabilir</a:t>
            </a:r>
            <a:r>
              <a:rPr lang="en-US" sz="2000" b="1" dirty="0">
                <a:latin typeface="Open Sans Light"/>
              </a:rPr>
              <a:t>, </a:t>
            </a:r>
            <a:r>
              <a:rPr lang="en-US" sz="2000" b="1" dirty="0" err="1">
                <a:latin typeface="Open Sans Light"/>
              </a:rPr>
              <a:t>bu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durumda</a:t>
            </a:r>
            <a:r>
              <a:rPr lang="en-US" sz="2000" b="1" dirty="0">
                <a:latin typeface="Open Sans Light"/>
              </a:rPr>
              <a:t> size </a:t>
            </a:r>
            <a:r>
              <a:rPr lang="en-US" sz="2000" b="1" dirty="0" err="1">
                <a:latin typeface="Open Sans Light"/>
              </a:rPr>
              <a:t>uygun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olan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paketi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seçebilirsiniz</a:t>
            </a:r>
            <a:r>
              <a:rPr lang="en-US" sz="2000" b="1" dirty="0">
                <a:latin typeface="Open Sans Light"/>
              </a:rPr>
              <a:t>.</a:t>
            </a:r>
            <a:endParaRPr lang="tr-TR" sz="900" dirty="0"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1391507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/>
          </a:p>
        </p:txBody>
      </p:sp>
      <p:pic>
        <p:nvPicPr>
          <p:cNvPr id="12290" name="Picture 2" descr="C:\Users\burcak\Downloads\İstanbul Bilgi University- (1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44" y="1767948"/>
            <a:ext cx="7528922" cy="3552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0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2106" y="10067"/>
            <a:ext cx="4399894" cy="687830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tr-TR" sz="2000" b="1" dirty="0">
                <a:latin typeface="Open Sans Light"/>
              </a:rPr>
              <a:t>Kaydınızı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dönemlik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ders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yükü</a:t>
            </a:r>
            <a:r>
              <a:rPr lang="en-US" sz="2000" b="1" dirty="0">
                <a:latin typeface="Open Sans Light"/>
              </a:rPr>
              <a:t>  </a:t>
            </a:r>
            <a:r>
              <a:rPr lang="en-US" sz="2000" b="1" dirty="0" err="1">
                <a:latin typeface="Open Sans Light"/>
              </a:rPr>
              <a:t>seçme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işlemini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tamamladıysanız</a:t>
            </a:r>
            <a:r>
              <a:rPr lang="en-US" sz="2000" b="1" dirty="0">
                <a:latin typeface="Open Sans Light"/>
              </a:rPr>
              <a:t> </a:t>
            </a:r>
            <a:r>
              <a:rPr lang="tr-TR" sz="2000" b="1" dirty="0">
                <a:latin typeface="Open Sans Light"/>
              </a:rPr>
              <a:t> Devam etmek için </a:t>
            </a:r>
            <a:r>
              <a:rPr lang="en-US" sz="2000" b="1" dirty="0">
                <a:latin typeface="Open Sans Light"/>
              </a:rPr>
              <a:t>‘’</a:t>
            </a:r>
            <a:r>
              <a:rPr lang="en-US" sz="2000" b="1" dirty="0" err="1">
                <a:latin typeface="Open Sans Light"/>
              </a:rPr>
              <a:t>İleri</a:t>
            </a:r>
            <a:r>
              <a:rPr lang="en-US" sz="2000" b="1" dirty="0">
                <a:latin typeface="Open Sans Light"/>
              </a:rPr>
              <a:t>’’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butonuna</a:t>
            </a:r>
            <a:r>
              <a:rPr lang="tr-TR" sz="2000" b="1" dirty="0">
                <a:latin typeface="Open Sans Light"/>
              </a:rPr>
              <a:t> 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  <a:p>
            <a:pPr algn="ctr"/>
            <a:r>
              <a:rPr lang="en-US" sz="2000" b="1" dirty="0" err="1">
                <a:latin typeface="Open Sans Light"/>
              </a:rPr>
              <a:t>Ders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kaydınızda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değişiklik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yapmak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istiyorsanız</a:t>
            </a:r>
            <a:r>
              <a:rPr lang="en-US" sz="2000" b="1" dirty="0">
                <a:latin typeface="Open Sans Light"/>
              </a:rPr>
              <a:t> </a:t>
            </a:r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'geri al' düğmesine </a:t>
            </a:r>
            <a:r>
              <a:rPr lang="tr-TR" sz="2000" b="1" dirty="0" err="1">
                <a:latin typeface="Open Sans Light"/>
              </a:rPr>
              <a:t>tıklay</a:t>
            </a:r>
            <a:r>
              <a:rPr lang="en-US" sz="2000" b="1" dirty="0">
                <a:latin typeface="Open Sans Light"/>
              </a:rPr>
              <a:t>arak </a:t>
            </a:r>
            <a:r>
              <a:rPr lang="en-US" sz="2000" b="1" dirty="0" err="1">
                <a:latin typeface="Open Sans Light"/>
              </a:rPr>
              <a:t>ders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kayıt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işleminizi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güncelleyebilirsiniz</a:t>
            </a:r>
            <a:r>
              <a:rPr lang="tr-TR" sz="2000" b="1" dirty="0">
                <a:latin typeface="Open Sans Light"/>
              </a:rPr>
              <a:t>.</a:t>
            </a:r>
            <a:endParaRPr lang="en-US" sz="2000" b="1" dirty="0">
              <a:latin typeface="Open Sans Light"/>
            </a:endParaRP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en-US" sz="2000" b="1" dirty="0" err="1">
                <a:latin typeface="Open Sans Light"/>
              </a:rPr>
              <a:t>Ders</a:t>
            </a:r>
            <a:r>
              <a:rPr lang="tr-TR" sz="2000" b="1" dirty="0">
                <a:latin typeface="Open Sans Light"/>
              </a:rPr>
              <a:t> kaydınızı en baştan yapmak istiyorsanız, 'Yeniden </a:t>
            </a:r>
            <a:r>
              <a:rPr lang="tr-TR" sz="2000" b="1" dirty="0" err="1">
                <a:latin typeface="Open Sans Light"/>
              </a:rPr>
              <a:t>Başlat'ı</a:t>
            </a:r>
            <a:r>
              <a:rPr lang="tr-TR" sz="2000" b="1" dirty="0">
                <a:latin typeface="Open Sans Light"/>
              </a:rPr>
              <a:t> seçin</a:t>
            </a:r>
            <a:r>
              <a:rPr lang="en-US" sz="2000" b="1" dirty="0" err="1">
                <a:latin typeface="Open Sans Light"/>
              </a:rPr>
              <a:t>iz</a:t>
            </a:r>
            <a:r>
              <a:rPr lang="en-US" sz="2000" b="1" dirty="0">
                <a:latin typeface="Open Sans Light"/>
              </a:rPr>
              <a:t>.</a:t>
            </a:r>
            <a:endParaRPr lang="tr-TR" sz="900" dirty="0">
              <a:latin typeface="Open Sans Light"/>
            </a:endParaRPr>
          </a:p>
          <a:p>
            <a:pPr algn="ctr"/>
            <a:endParaRPr lang="en-US" sz="900" dirty="0">
              <a:latin typeface="Open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504694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/>
          </a:p>
        </p:txBody>
      </p:sp>
      <p:pic>
        <p:nvPicPr>
          <p:cNvPr id="13314" name="Picture 2" descr="C:\Users\burcak\Downloads\İstanbul Bilgi University- (2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9" y="1620687"/>
            <a:ext cx="7474010" cy="3526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88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2486" y="447"/>
            <a:ext cx="4409514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tr-TR" sz="900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Kaydınızı </a:t>
            </a:r>
            <a:r>
              <a:rPr lang="tr-TR" sz="2000" b="1" dirty="0" err="1">
                <a:latin typeface="Open Sans Light"/>
              </a:rPr>
              <a:t>tamamlay</a:t>
            </a:r>
            <a:r>
              <a:rPr lang="en-US" sz="2000" b="1" dirty="0" err="1">
                <a:latin typeface="Open Sans Light"/>
              </a:rPr>
              <a:t>abilirsiniz</a:t>
            </a:r>
            <a:r>
              <a:rPr lang="tr-TR" sz="2000" b="1" dirty="0">
                <a:latin typeface="Open Sans Light"/>
              </a:rPr>
              <a:t>.</a:t>
            </a: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Lütfen bilgileri dikkatlice okuyunuz</a:t>
            </a:r>
            <a:r>
              <a:rPr lang="en-US" sz="2000" b="1" dirty="0">
                <a:latin typeface="Open Sans Light"/>
              </a:rPr>
              <a:t>.</a:t>
            </a:r>
            <a:endParaRPr lang="tr-TR" sz="2000" b="1" dirty="0">
              <a:latin typeface="Open Sans Light"/>
            </a:endParaRP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tr-TR" sz="2000" b="1" dirty="0">
                <a:latin typeface="Open Sans Light"/>
              </a:rPr>
              <a:t>Onay kutularına 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tr-TR" sz="2000" b="1" dirty="0">
                <a:latin typeface="Open Sans Light"/>
              </a:rPr>
              <a:t>.</a:t>
            </a:r>
          </a:p>
          <a:p>
            <a:pPr algn="ctr"/>
            <a:endParaRPr lang="tr-TR" sz="2000" b="1" dirty="0">
              <a:latin typeface="Open Sans Light"/>
            </a:endParaRPr>
          </a:p>
          <a:p>
            <a:pPr algn="ctr"/>
            <a:r>
              <a:rPr lang="en-US" sz="2000" b="1" dirty="0">
                <a:latin typeface="Open Sans Light"/>
              </a:rPr>
              <a:t>‘’</a:t>
            </a:r>
            <a:r>
              <a:rPr lang="en-US" sz="2000" b="1" dirty="0" err="1">
                <a:latin typeface="Open Sans Light"/>
              </a:rPr>
              <a:t>Tamamlama</a:t>
            </a:r>
            <a:r>
              <a:rPr lang="en-US" sz="2000" b="1" dirty="0">
                <a:latin typeface="Open Sans Light"/>
              </a:rPr>
              <a:t>’’</a:t>
            </a:r>
            <a:r>
              <a:rPr lang="tr-TR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butonuna</a:t>
            </a:r>
            <a:r>
              <a:rPr lang="en-US" sz="2000" b="1" dirty="0">
                <a:latin typeface="Open Sans Light"/>
              </a:rPr>
              <a:t> </a:t>
            </a:r>
            <a:r>
              <a:rPr lang="tr-TR" sz="2000" b="1" dirty="0">
                <a:latin typeface="Open Sans Light"/>
              </a:rPr>
              <a:t>tıklayın</a:t>
            </a:r>
            <a:r>
              <a:rPr lang="en-US" sz="2000" b="1" dirty="0" err="1">
                <a:latin typeface="Open Sans Light"/>
              </a:rPr>
              <a:t>ız</a:t>
            </a:r>
            <a:r>
              <a:rPr lang="tr-TR" sz="2000" b="1" dirty="0">
                <a:latin typeface="Open Sans Light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862366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/>
          </a:p>
        </p:txBody>
      </p:sp>
      <p:pic>
        <p:nvPicPr>
          <p:cNvPr id="14339" name="Picture 3" descr="C:\Users\burcak\Downloads\İstanbul Bilgi University- Student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1" y="1688341"/>
            <a:ext cx="7310250" cy="3449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1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6540095"/>
            <a:ext cx="12192000" cy="6984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51777"/>
            <a:ext cx="10363200" cy="685689"/>
          </a:xfrm>
        </p:spPr>
        <p:txBody>
          <a:bodyPr>
            <a:noAutofit/>
          </a:bodyPr>
          <a:lstStyle/>
          <a:p>
            <a:r>
              <a:rPr lang="tr-TR"/>
              <a:t>Adım adım bilmeniz gerekenler</a:t>
            </a:r>
            <a:r>
              <a:rPr lang="en-US"/>
              <a:t>;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6407584" y="1440860"/>
            <a:ext cx="3619419" cy="492529"/>
          </a:xfrm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750" err="1"/>
              <a:t>Ders</a:t>
            </a:r>
            <a:r>
              <a:rPr lang="en-US" sz="1750"/>
              <a:t> </a:t>
            </a:r>
            <a:r>
              <a:rPr lang="en-US" sz="1750" err="1"/>
              <a:t>kayıtları</a:t>
            </a:r>
            <a:r>
              <a:rPr lang="en-US" sz="1750"/>
              <a:t> </a:t>
            </a:r>
            <a:r>
              <a:rPr lang="en-US" sz="1750" err="1"/>
              <a:t>için</a:t>
            </a:r>
            <a:r>
              <a:rPr lang="en-US" sz="1750"/>
              <a:t> </a:t>
            </a:r>
            <a:r>
              <a:rPr lang="en-US" sz="1750" err="1"/>
              <a:t>randevu</a:t>
            </a:r>
            <a:r>
              <a:rPr lang="en-US" sz="175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7644" y="1106149"/>
            <a:ext cx="776721" cy="6399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/>
            <a:endParaRPr lang="en-US" sz="900">
              <a:solidFill>
                <a:schemeClr val="accent2"/>
              </a:solidFill>
              <a:latin typeface="Open Sans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094383" y="1877243"/>
            <a:ext cx="0" cy="3921344"/>
          </a:xfrm>
          <a:prstGeom prst="line">
            <a:avLst/>
          </a:prstGeom>
          <a:ln>
            <a:solidFill>
              <a:srgbClr val="D9D9D9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846102" y="1528446"/>
            <a:ext cx="505492" cy="505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846102" y="2312933"/>
            <a:ext cx="505492" cy="50549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844713" y="3071038"/>
            <a:ext cx="505492" cy="50549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844713" y="3855527"/>
            <a:ext cx="505492" cy="50549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846102" y="4644383"/>
            <a:ext cx="505492" cy="505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846102" y="5428873"/>
            <a:ext cx="505492" cy="50549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43" name="Subtitle 9"/>
          <p:cNvSpPr txBox="1">
            <a:spLocks/>
          </p:cNvSpPr>
          <p:nvPr/>
        </p:nvSpPr>
        <p:spPr>
          <a:xfrm>
            <a:off x="2065135" y="2195245"/>
            <a:ext cx="3619419" cy="382729"/>
          </a:xfrm>
          <a:prstGeom prst="rect">
            <a:avLst/>
          </a:prstGeom>
        </p:spPr>
        <p:txBody>
          <a:bodyPr vert="horz" lIns="108707" tIns="54354" rIns="108707" bIns="54354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r>
              <a:rPr lang="en-US" sz="1750" err="1"/>
              <a:t>Ders</a:t>
            </a:r>
            <a:r>
              <a:rPr lang="en-US" sz="1750"/>
              <a:t> </a:t>
            </a:r>
            <a:r>
              <a:rPr lang="en-US" sz="1750" err="1"/>
              <a:t>kayıdımı</a:t>
            </a:r>
            <a:r>
              <a:rPr lang="en-US" sz="1750"/>
              <a:t> </a:t>
            </a:r>
            <a:r>
              <a:rPr lang="en-US" sz="1750" err="1"/>
              <a:t>nasıl</a:t>
            </a:r>
            <a:r>
              <a:rPr lang="en-US" sz="1750"/>
              <a:t> </a:t>
            </a:r>
            <a:r>
              <a:rPr lang="en-US" sz="1750" err="1"/>
              <a:t>yapabilirim</a:t>
            </a:r>
            <a:r>
              <a:rPr lang="en-US" sz="1750"/>
              <a:t>?</a:t>
            </a:r>
          </a:p>
        </p:txBody>
      </p:sp>
      <p:sp>
        <p:nvSpPr>
          <p:cNvPr id="44" name="Subtitle 9"/>
          <p:cNvSpPr txBox="1">
            <a:spLocks/>
          </p:cNvSpPr>
          <p:nvPr/>
        </p:nvSpPr>
        <p:spPr>
          <a:xfrm>
            <a:off x="6350204" y="2970786"/>
            <a:ext cx="3619419" cy="406005"/>
          </a:xfrm>
          <a:prstGeom prst="rect">
            <a:avLst/>
          </a:prstGeom>
        </p:spPr>
        <p:txBody>
          <a:bodyPr vert="horz" lIns="108707" tIns="54354" rIns="108707" bIns="54354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750" err="1"/>
              <a:t>Ders</a:t>
            </a:r>
            <a:r>
              <a:rPr lang="en-US" sz="1750"/>
              <a:t> </a:t>
            </a:r>
            <a:r>
              <a:rPr lang="en-US" sz="1750" err="1"/>
              <a:t>kaydı</a:t>
            </a:r>
            <a:r>
              <a:rPr lang="en-US" sz="1750"/>
              <a:t> </a:t>
            </a:r>
            <a:r>
              <a:rPr lang="en-US" sz="1750" err="1"/>
              <a:t>onayı</a:t>
            </a:r>
            <a:r>
              <a:rPr lang="en-US" sz="1750"/>
              <a:t> </a:t>
            </a:r>
          </a:p>
        </p:txBody>
      </p:sp>
      <p:sp>
        <p:nvSpPr>
          <p:cNvPr id="45" name="Subtitle 9"/>
          <p:cNvSpPr txBox="1">
            <a:spLocks/>
          </p:cNvSpPr>
          <p:nvPr/>
        </p:nvSpPr>
        <p:spPr>
          <a:xfrm>
            <a:off x="2065135" y="3718096"/>
            <a:ext cx="3619419" cy="382729"/>
          </a:xfrm>
          <a:prstGeom prst="rect">
            <a:avLst/>
          </a:prstGeom>
        </p:spPr>
        <p:txBody>
          <a:bodyPr vert="horz" lIns="108707" tIns="54354" rIns="108707" bIns="54354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r>
              <a:rPr lang="en-US" sz="1750" dirty="0" err="1"/>
              <a:t>Ders</a:t>
            </a:r>
            <a:r>
              <a:rPr lang="en-US" sz="1750" dirty="0"/>
              <a:t> </a:t>
            </a:r>
            <a:r>
              <a:rPr lang="en-US" sz="1750" dirty="0" err="1"/>
              <a:t>kaydı</a:t>
            </a:r>
            <a:r>
              <a:rPr lang="en-US" sz="1750" dirty="0"/>
              <a:t> </a:t>
            </a:r>
            <a:r>
              <a:rPr lang="en-US" sz="1750" dirty="0" err="1"/>
              <a:t>için</a:t>
            </a:r>
            <a:r>
              <a:rPr lang="en-US" sz="1750" dirty="0"/>
              <a:t> </a:t>
            </a:r>
            <a:r>
              <a:rPr lang="en-US" sz="1750" dirty="0" err="1"/>
              <a:t>anahtar</a:t>
            </a:r>
            <a:r>
              <a:rPr lang="en-US" sz="1750" dirty="0"/>
              <a:t> </a:t>
            </a:r>
            <a:r>
              <a:rPr lang="en-US" sz="1750" dirty="0" err="1"/>
              <a:t>kavramlar</a:t>
            </a:r>
            <a:endParaRPr lang="en-US" sz="1750" dirty="0"/>
          </a:p>
        </p:txBody>
      </p:sp>
      <p:sp>
        <p:nvSpPr>
          <p:cNvPr id="47" name="Subtitle 9"/>
          <p:cNvSpPr txBox="1">
            <a:spLocks/>
          </p:cNvSpPr>
          <p:nvPr/>
        </p:nvSpPr>
        <p:spPr>
          <a:xfrm>
            <a:off x="6407584" y="4644383"/>
            <a:ext cx="3619419" cy="406005"/>
          </a:xfrm>
          <a:prstGeom prst="rect">
            <a:avLst/>
          </a:prstGeom>
        </p:spPr>
        <p:txBody>
          <a:bodyPr vert="horz" lIns="108707" tIns="54354" rIns="108707" bIns="54354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750"/>
              <a:t>Add – Drop</a:t>
            </a:r>
          </a:p>
        </p:txBody>
      </p:sp>
      <p:sp>
        <p:nvSpPr>
          <p:cNvPr id="48" name="Subtitle 9"/>
          <p:cNvSpPr txBox="1">
            <a:spLocks/>
          </p:cNvSpPr>
          <p:nvPr/>
        </p:nvSpPr>
        <p:spPr>
          <a:xfrm>
            <a:off x="2065135" y="5444024"/>
            <a:ext cx="3619419" cy="382729"/>
          </a:xfrm>
          <a:prstGeom prst="rect">
            <a:avLst/>
          </a:prstGeom>
        </p:spPr>
        <p:txBody>
          <a:bodyPr vert="horz" lIns="108707" tIns="54354" rIns="108707" bIns="54354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r>
              <a:rPr lang="en-US" sz="1750"/>
              <a:t>Withdrawal / </a:t>
            </a:r>
            <a:r>
              <a:rPr lang="en-US" sz="1750" err="1"/>
              <a:t>Dersten</a:t>
            </a:r>
            <a:r>
              <a:rPr lang="en-US" sz="1750"/>
              <a:t> </a:t>
            </a:r>
            <a:r>
              <a:rPr lang="en-US" sz="1750" err="1"/>
              <a:t>Çekilme</a:t>
            </a:r>
            <a:endParaRPr lang="en-US" sz="1750"/>
          </a:p>
        </p:txBody>
      </p:sp>
      <p:sp>
        <p:nvSpPr>
          <p:cNvPr id="27" name="Oval 26"/>
          <p:cNvSpPr/>
          <p:nvPr/>
        </p:nvSpPr>
        <p:spPr>
          <a:xfrm>
            <a:off x="5846102" y="6223857"/>
            <a:ext cx="505492" cy="50549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1" name="Subtitle 9"/>
          <p:cNvSpPr txBox="1">
            <a:spLocks/>
          </p:cNvSpPr>
          <p:nvPr/>
        </p:nvSpPr>
        <p:spPr>
          <a:xfrm>
            <a:off x="6407584" y="6274651"/>
            <a:ext cx="3619419" cy="382729"/>
          </a:xfrm>
          <a:prstGeom prst="rect">
            <a:avLst/>
          </a:prstGeom>
        </p:spPr>
        <p:txBody>
          <a:bodyPr vert="horz" lIns="108707" tIns="54354" rIns="108707" bIns="54354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1750"/>
              <a:t>Section Change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491" y="1663206"/>
            <a:ext cx="241784" cy="241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1" y="2462872"/>
            <a:ext cx="196824" cy="196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189" y="3208272"/>
            <a:ext cx="220728" cy="2207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971" y="4032059"/>
            <a:ext cx="217160" cy="17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238" y="4833043"/>
            <a:ext cx="208699" cy="1328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3491" y="5593672"/>
            <a:ext cx="237270" cy="2049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477" y="6345065"/>
            <a:ext cx="317459" cy="29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5" grpId="0" animBg="1"/>
      <p:bldP spid="22" grpId="0" animBg="1"/>
      <p:bldP spid="24" grpId="0" animBg="1"/>
      <p:bldP spid="25" grpId="0" animBg="1"/>
      <p:bldP spid="34" grpId="0" animBg="1"/>
      <p:bldP spid="35" grpId="0" animBg="1"/>
      <p:bldP spid="43" grpId="0"/>
      <p:bldP spid="44" grpId="0"/>
      <p:bldP spid="45" grpId="0"/>
      <p:bldP spid="47" grpId="0"/>
      <p:bldP spid="48" grpId="0"/>
      <p:bldP spid="27" grpId="0" animBg="1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63247" y="447"/>
            <a:ext cx="4428754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tr-TR" sz="2000" b="1">
                <a:latin typeface="Open Sans Light"/>
              </a:rPr>
              <a:t>“</a:t>
            </a:r>
            <a:r>
              <a:rPr lang="en-US" sz="2000" b="1" err="1">
                <a:latin typeface="Open Sans Light"/>
              </a:rPr>
              <a:t>Ders</a:t>
            </a:r>
            <a:r>
              <a:rPr lang="en-US" sz="2000" b="1">
                <a:latin typeface="Open Sans Light"/>
              </a:rPr>
              <a:t> </a:t>
            </a:r>
            <a:r>
              <a:rPr lang="tr-TR" sz="2000" b="1">
                <a:latin typeface="Open Sans Light"/>
              </a:rPr>
              <a:t>Program</a:t>
            </a:r>
            <a:r>
              <a:rPr lang="en-US" sz="2000" b="1" err="1">
                <a:latin typeface="Open Sans Light"/>
              </a:rPr>
              <a:t>ı</a:t>
            </a:r>
            <a:r>
              <a:rPr lang="tr-TR" sz="2000" b="1">
                <a:latin typeface="Open Sans Light"/>
              </a:rPr>
              <a:t>" altında programınızı ve kayıt kodunuzu kontrol edin</a:t>
            </a:r>
            <a:r>
              <a:rPr lang="en-US" sz="2000" b="1" err="1">
                <a:latin typeface="Open Sans Light"/>
              </a:rPr>
              <a:t>iz</a:t>
            </a:r>
            <a:r>
              <a:rPr lang="tr-TR" sz="2000" b="1">
                <a:latin typeface="Open Sans Light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1391507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/>
          </a:p>
        </p:txBody>
      </p:sp>
      <p:pic>
        <p:nvPicPr>
          <p:cNvPr id="15363" name="Picture 3" descr="C:\Users\burcak\Downloads\İstanbul Bilgi University-  Student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94" y="1728229"/>
            <a:ext cx="7388823" cy="3486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2486" y="447"/>
            <a:ext cx="4409514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err="1">
                <a:latin typeface="Open Sans Light"/>
              </a:rPr>
              <a:t>Kayıt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dönemi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sonunda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danışmanınız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tarafından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kaydınız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onaylanana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kadar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programınız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geçerli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değildir</a:t>
            </a:r>
            <a:r>
              <a:rPr lang="en-US" sz="2000" b="1">
                <a:latin typeface="Open Sans Light"/>
              </a:rPr>
              <a:t>. </a:t>
            </a:r>
          </a:p>
          <a:p>
            <a:pPr algn="ctr"/>
            <a:endParaRPr lang="en-US" sz="2000" b="1">
              <a:latin typeface="Open Sans Light"/>
            </a:endParaRPr>
          </a:p>
          <a:p>
            <a:pPr algn="ctr"/>
            <a:r>
              <a:rPr lang="en-US" sz="2000" b="1" err="1">
                <a:latin typeface="Open Sans Light"/>
              </a:rPr>
              <a:t>Kayıt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kodunuz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onaylanması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için</a:t>
            </a:r>
            <a:r>
              <a:rPr lang="en-US" sz="2000" b="1">
                <a:latin typeface="Open Sans Light"/>
              </a:rPr>
              <a:t> e-</a:t>
            </a:r>
            <a:r>
              <a:rPr lang="en-US" sz="2000" b="1" err="1">
                <a:latin typeface="Open Sans Light"/>
              </a:rPr>
              <a:t>posta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ile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akademik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danışmanınıza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gönderiniz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ve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akademik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danışmanınızdan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ve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öğrenci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sayfanızdan</a:t>
            </a:r>
            <a:r>
              <a:rPr lang="en-US" sz="2000" b="1">
                <a:latin typeface="Open Sans Light"/>
              </a:rPr>
              <a:t>  </a:t>
            </a:r>
            <a:r>
              <a:rPr lang="en-US" sz="2000" b="1" err="1">
                <a:latin typeface="Open Sans Light"/>
              </a:rPr>
              <a:t>kaydınızın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onaylanıp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onaylanmadığını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kontrol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ediniz</a:t>
            </a:r>
            <a:r>
              <a:rPr lang="en-US" sz="2000" b="1">
                <a:latin typeface="Open Sans Light"/>
              </a:rPr>
              <a:t>  . </a:t>
            </a:r>
          </a:p>
          <a:p>
            <a:pPr algn="ctr"/>
            <a:endParaRPr lang="en-US" sz="900">
              <a:latin typeface="Open Sans Light"/>
            </a:endParaRPr>
          </a:p>
          <a:p>
            <a:pPr algn="ctr"/>
            <a:r>
              <a:rPr lang="en-US" sz="900">
                <a:latin typeface="Open Sans Light"/>
              </a:rPr>
              <a:t> 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670291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/>
          </a:p>
        </p:txBody>
      </p:sp>
      <p:pic>
        <p:nvPicPr>
          <p:cNvPr id="16386" name="Picture 2" descr="C:\Users\burcak\Downloads\İstanbul Bilgi University- Student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8" y="1784415"/>
            <a:ext cx="7531309" cy="35538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9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1001" y="2872830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srgbClr val="595959"/>
              </a:solidFill>
              <a:latin typeface="Open Sans Light"/>
              <a:cs typeface="Open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2843" y="3240512"/>
            <a:ext cx="6327405" cy="5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699">
              <a:solidFill>
                <a:srgbClr val="59595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1001" y="1555313"/>
            <a:ext cx="7378544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>
              <a:solidFill>
                <a:srgbClr val="595959"/>
              </a:solidFill>
              <a:latin typeface="Helvetica"/>
              <a:cs typeface="Helvetica"/>
            </a:endParaRPr>
          </a:p>
          <a:p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Bitir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butonuna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basarsanız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ve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kaydınızı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tamamlarsanız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,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randevu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saatiniz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içinde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derslerinizi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değiştirmek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için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sisteme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geri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dönebilirsiniz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,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izlemeniz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gereken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adımlar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şunlardır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:</a:t>
            </a:r>
          </a:p>
          <a:p>
            <a:endParaRPr lang="en-US" sz="1400" dirty="0">
              <a:solidFill>
                <a:srgbClr val="595959"/>
              </a:solidFill>
              <a:latin typeface="Helvetica"/>
              <a:cs typeface="Helvetica"/>
            </a:endParaRPr>
          </a:p>
          <a:p>
            <a:endParaRPr lang="en-US" sz="1400" dirty="0">
              <a:solidFill>
                <a:srgbClr val="595959"/>
              </a:solidFill>
              <a:latin typeface="Helvetica"/>
              <a:cs typeface="Helvetica"/>
            </a:endParaRPr>
          </a:p>
          <a:p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“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Dönem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Kaydı”nı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tıklayın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.</a:t>
            </a:r>
          </a:p>
          <a:p>
            <a:endParaRPr lang="en-US" sz="1400" dirty="0">
              <a:solidFill>
                <a:srgbClr val="595959"/>
              </a:solidFill>
              <a:latin typeface="Helvetica"/>
              <a:cs typeface="Helvetica"/>
            </a:endParaRPr>
          </a:p>
          <a:p>
            <a:endParaRPr lang="en-US" sz="1400" dirty="0">
              <a:solidFill>
                <a:srgbClr val="595959"/>
              </a:solidFill>
              <a:latin typeface="Helvetica"/>
              <a:cs typeface="Helvetica"/>
            </a:endParaRPr>
          </a:p>
          <a:p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Ders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kaydınızı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yeniden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başlatmak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için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kayıt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kodunuzu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girin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.</a:t>
            </a:r>
          </a:p>
          <a:p>
            <a:endParaRPr lang="en-US" sz="1400" dirty="0">
              <a:solidFill>
                <a:srgbClr val="595959"/>
              </a:solidFill>
              <a:latin typeface="Helvetica"/>
              <a:cs typeface="Helvetica"/>
            </a:endParaRPr>
          </a:p>
          <a:p>
            <a:endParaRPr lang="en-US" sz="1400" dirty="0">
              <a:solidFill>
                <a:srgbClr val="595959"/>
              </a:solidFill>
              <a:latin typeface="Helvetica"/>
              <a:cs typeface="Helvetica"/>
            </a:endParaRPr>
          </a:p>
          <a:p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Seçiminizi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tamamladığınızda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“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Tamamla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”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butonuna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tıklayın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ve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kayıt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kodunuzu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danışmanınız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tarafından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595959"/>
                </a:solidFill>
                <a:latin typeface="Helvetica"/>
                <a:cs typeface="Helvetica"/>
              </a:rPr>
              <a:t>onaylatın</a:t>
            </a:r>
            <a:r>
              <a:rPr lang="en-US" sz="1400" dirty="0">
                <a:solidFill>
                  <a:srgbClr val="595959"/>
                </a:solidFill>
                <a:latin typeface="Helvetica"/>
                <a:cs typeface="Helvetica"/>
              </a:rPr>
              <a:t>.</a:t>
            </a:r>
          </a:p>
        </p:txBody>
      </p:sp>
      <p:sp>
        <p:nvSpPr>
          <p:cNvPr id="8" name="AutoShape 117"/>
          <p:cNvSpPr>
            <a:spLocks/>
          </p:cNvSpPr>
          <p:nvPr/>
        </p:nvSpPr>
        <p:spPr bwMode="auto">
          <a:xfrm flipH="1">
            <a:off x="1484247" y="2538491"/>
            <a:ext cx="280172" cy="266759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" name="AutoShape 66"/>
          <p:cNvSpPr>
            <a:spLocks/>
          </p:cNvSpPr>
          <p:nvPr/>
        </p:nvSpPr>
        <p:spPr bwMode="auto">
          <a:xfrm>
            <a:off x="1516718" y="3201290"/>
            <a:ext cx="247701" cy="241538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AutoShape 41"/>
          <p:cNvSpPr>
            <a:spLocks/>
          </p:cNvSpPr>
          <p:nvPr/>
        </p:nvSpPr>
        <p:spPr bwMode="auto">
          <a:xfrm>
            <a:off x="1382224" y="3864065"/>
            <a:ext cx="484217" cy="47028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3"/>
                  <a:pt x="21317" y="13699"/>
                  <a:pt x="20760" y="15009"/>
                </a:cubicBezTo>
                <a:cubicBezTo>
                  <a:pt x="20201" y="16320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0"/>
                  <a:pt x="847" y="15009"/>
                </a:cubicBezTo>
                <a:cubicBezTo>
                  <a:pt x="282" y="13699"/>
                  <a:pt x="0" y="12293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8164" y="8812"/>
                </a:moveTo>
                <a:cubicBezTo>
                  <a:pt x="18288" y="8688"/>
                  <a:pt x="18353" y="8532"/>
                  <a:pt x="18359" y="8354"/>
                </a:cubicBezTo>
                <a:cubicBezTo>
                  <a:pt x="18362" y="8171"/>
                  <a:pt x="18299" y="8021"/>
                  <a:pt x="18164" y="7894"/>
                </a:cubicBezTo>
                <a:lnTo>
                  <a:pt x="16757" y="6448"/>
                </a:lnTo>
                <a:cubicBezTo>
                  <a:pt x="16613" y="6321"/>
                  <a:pt x="16454" y="6259"/>
                  <a:pt x="16276" y="6259"/>
                </a:cubicBezTo>
                <a:cubicBezTo>
                  <a:pt x="16099" y="6259"/>
                  <a:pt x="15946" y="6321"/>
                  <a:pt x="15810" y="6448"/>
                </a:cubicBezTo>
                <a:lnTo>
                  <a:pt x="9696" y="12570"/>
                </a:lnTo>
                <a:cubicBezTo>
                  <a:pt x="9569" y="12697"/>
                  <a:pt x="9416" y="12759"/>
                  <a:pt x="9244" y="12759"/>
                </a:cubicBezTo>
                <a:cubicBezTo>
                  <a:pt x="9069" y="12759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8"/>
                  <a:pt x="5506" y="9393"/>
                  <a:pt x="5334" y="9393"/>
                </a:cubicBezTo>
                <a:cubicBezTo>
                  <a:pt x="5156" y="9393"/>
                  <a:pt x="4995" y="9458"/>
                  <a:pt x="4839" y="9583"/>
                </a:cubicBezTo>
                <a:lnTo>
                  <a:pt x="3432" y="11014"/>
                </a:lnTo>
                <a:cubicBezTo>
                  <a:pt x="3305" y="11141"/>
                  <a:pt x="3246" y="11297"/>
                  <a:pt x="3246" y="11474"/>
                </a:cubicBezTo>
                <a:cubicBezTo>
                  <a:pt x="3246" y="11655"/>
                  <a:pt x="3305" y="11810"/>
                  <a:pt x="3432" y="11935"/>
                </a:cubicBezTo>
                <a:lnTo>
                  <a:pt x="7747" y="16249"/>
                </a:lnTo>
                <a:cubicBezTo>
                  <a:pt x="7874" y="16373"/>
                  <a:pt x="8043" y="16483"/>
                  <a:pt x="8261" y="16579"/>
                </a:cubicBezTo>
                <a:cubicBezTo>
                  <a:pt x="8478" y="16673"/>
                  <a:pt x="8676" y="16720"/>
                  <a:pt x="8857" y="16720"/>
                </a:cubicBezTo>
                <a:lnTo>
                  <a:pt x="9617" y="16720"/>
                </a:lnTo>
                <a:cubicBezTo>
                  <a:pt x="9795" y="16720"/>
                  <a:pt x="9993" y="16675"/>
                  <a:pt x="10205" y="16585"/>
                </a:cubicBezTo>
                <a:cubicBezTo>
                  <a:pt x="10417" y="16495"/>
                  <a:pt x="10592" y="16382"/>
                  <a:pt x="10727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" name="AutoShape 42"/>
          <p:cNvSpPr>
            <a:spLocks/>
          </p:cNvSpPr>
          <p:nvPr/>
        </p:nvSpPr>
        <p:spPr bwMode="auto">
          <a:xfrm>
            <a:off x="1542513" y="1661705"/>
            <a:ext cx="248695" cy="2667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55" y="7482"/>
                </a:moveTo>
                <a:lnTo>
                  <a:pt x="5879" y="19672"/>
                </a:lnTo>
                <a:lnTo>
                  <a:pt x="0" y="21599"/>
                </a:lnTo>
                <a:lnTo>
                  <a:pt x="1929" y="15721"/>
                </a:lnTo>
                <a:lnTo>
                  <a:pt x="14117" y="3542"/>
                </a:lnTo>
                <a:lnTo>
                  <a:pt x="18055" y="7482"/>
                </a:lnTo>
                <a:close/>
                <a:moveTo>
                  <a:pt x="14484" y="6483"/>
                </a:moveTo>
                <a:cubicBezTo>
                  <a:pt x="14672" y="6295"/>
                  <a:pt x="14672" y="6092"/>
                  <a:pt x="14484" y="5878"/>
                </a:cubicBezTo>
                <a:cubicBezTo>
                  <a:pt x="14393" y="5784"/>
                  <a:pt x="14287" y="5737"/>
                  <a:pt x="14169" y="5737"/>
                </a:cubicBezTo>
                <a:cubicBezTo>
                  <a:pt x="14052" y="5737"/>
                  <a:pt x="13958" y="5784"/>
                  <a:pt x="13882" y="5878"/>
                </a:cubicBezTo>
                <a:lnTo>
                  <a:pt x="4179" y="15554"/>
                </a:lnTo>
                <a:cubicBezTo>
                  <a:pt x="4085" y="15648"/>
                  <a:pt x="4035" y="15751"/>
                  <a:pt x="4035" y="15868"/>
                </a:cubicBezTo>
                <a:cubicBezTo>
                  <a:pt x="4035" y="15986"/>
                  <a:pt x="4085" y="16092"/>
                  <a:pt x="4179" y="16186"/>
                </a:cubicBezTo>
                <a:cubicBezTo>
                  <a:pt x="4252" y="16262"/>
                  <a:pt x="4358" y="16297"/>
                  <a:pt x="4487" y="16297"/>
                </a:cubicBezTo>
                <a:cubicBezTo>
                  <a:pt x="4598" y="16297"/>
                  <a:pt x="4695" y="16262"/>
                  <a:pt x="4784" y="16186"/>
                </a:cubicBezTo>
                <a:lnTo>
                  <a:pt x="14484" y="6483"/>
                </a:lnTo>
                <a:close/>
                <a:moveTo>
                  <a:pt x="21106" y="2068"/>
                </a:moveTo>
                <a:cubicBezTo>
                  <a:pt x="21435" y="2394"/>
                  <a:pt x="21599" y="2790"/>
                  <a:pt x="21599" y="3254"/>
                </a:cubicBezTo>
                <a:cubicBezTo>
                  <a:pt x="21599" y="3721"/>
                  <a:pt x="21435" y="4109"/>
                  <a:pt x="21106" y="4429"/>
                </a:cubicBezTo>
                <a:lnTo>
                  <a:pt x="19435" y="6101"/>
                </a:lnTo>
                <a:lnTo>
                  <a:pt x="15497" y="2165"/>
                </a:lnTo>
                <a:lnTo>
                  <a:pt x="17171" y="490"/>
                </a:lnTo>
                <a:cubicBezTo>
                  <a:pt x="17494" y="164"/>
                  <a:pt x="17890" y="0"/>
                  <a:pt x="18348" y="0"/>
                </a:cubicBezTo>
                <a:cubicBezTo>
                  <a:pt x="18807" y="0"/>
                  <a:pt x="19203" y="164"/>
                  <a:pt x="19529" y="490"/>
                </a:cubicBezTo>
                <a:lnTo>
                  <a:pt x="20331" y="1266"/>
                </a:lnTo>
                <a:lnTo>
                  <a:pt x="21106" y="206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 animBg="1"/>
      <p:bldP spid="12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2486" y="447"/>
            <a:ext cx="4409514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>
                <a:latin typeface="Open Sans Light"/>
              </a:rPr>
              <a:t>Ders </a:t>
            </a:r>
            <a:r>
              <a:rPr lang="en-US" sz="2000" b="1" err="1">
                <a:latin typeface="Open Sans Light"/>
              </a:rPr>
              <a:t>kaydınızı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yeniden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başlatmak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için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bu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alanı</a:t>
            </a:r>
            <a:r>
              <a:rPr lang="en-US" sz="2000" b="1">
                <a:latin typeface="Open Sans Light"/>
              </a:rPr>
              <a:t> kullanabilirsiniz.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284054" y="670291"/>
            <a:ext cx="756938" cy="1915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  <a:endParaRPr lang="en-US" sz="11848"/>
          </a:p>
        </p:txBody>
      </p:sp>
      <p:pic>
        <p:nvPicPr>
          <p:cNvPr id="17410" name="Picture 2" descr="C:\Users\burcak\Downloads\Student- Registration-Kayıt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3" y="1520507"/>
            <a:ext cx="7513756" cy="3545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5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608393" y="1077957"/>
            <a:ext cx="1192907" cy="11929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3496"/>
            <a:endParaRPr lang="en-US" sz="215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31001" y="2872830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88260" y="3385654"/>
            <a:ext cx="776721" cy="6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2843" y="3240512"/>
            <a:ext cx="6327405" cy="5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3496"/>
            <a:endParaRPr lang="tr-TR" sz="26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9266" y="2492264"/>
            <a:ext cx="8668098" cy="27792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543496">
              <a:lnSpc>
                <a:spcPct val="120000"/>
              </a:lnSpc>
            </a:pPr>
            <a:r>
              <a:rPr lang="en-US" sz="4400" b="1" dirty="0">
                <a:solidFill>
                  <a:prstClr val="white"/>
                </a:solidFill>
                <a:latin typeface="Open Sans"/>
                <a:cs typeface="Helvetica"/>
              </a:rPr>
              <a:t>ADD-DROP/ EKLE-BIRAK</a:t>
            </a:r>
          </a:p>
          <a:p>
            <a:pPr algn="ctr" defTabSz="543496">
              <a:lnSpc>
                <a:spcPct val="120000"/>
              </a:lnSpc>
            </a:pPr>
            <a:endParaRPr lang="en-US" sz="215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 defTabSz="543496">
              <a:lnSpc>
                <a:spcPct val="120000"/>
              </a:lnSpc>
            </a:pP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Seçimlik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derslerinizi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sadece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ekleme-bırakma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döneminde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kişisel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sayfanız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(SIS)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Öğrenci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Portalı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üzerinden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‘’Add-Drop’’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bağlantısı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altında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aşağıdaki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tarihler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arasında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değiştirebilirsiniz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:</a:t>
            </a:r>
          </a:p>
          <a:p>
            <a:pPr algn="ctr" defTabSz="543496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Open Sans Light"/>
              </a:rPr>
              <a:t>10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Ekim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-12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Ekim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2022</a:t>
            </a:r>
            <a:endParaRPr lang="tr-TR" sz="2000" dirty="0">
              <a:solidFill>
                <a:schemeClr val="bg1"/>
              </a:solidFill>
              <a:latin typeface="Open Sans Light"/>
              <a:cs typeface="Helvetica"/>
            </a:endParaRPr>
          </a:p>
        </p:txBody>
      </p:sp>
      <p:sp>
        <p:nvSpPr>
          <p:cNvPr id="7" name="AutoShape 111"/>
          <p:cNvSpPr>
            <a:spLocks/>
          </p:cNvSpPr>
          <p:nvPr/>
        </p:nvSpPr>
        <p:spPr bwMode="auto">
          <a:xfrm rot="5400000">
            <a:off x="5964337" y="1447857"/>
            <a:ext cx="482719" cy="470712"/>
          </a:xfrm>
          <a:custGeom>
            <a:avLst/>
            <a:gdLst>
              <a:gd name="T0" fmla="+- 0 10800 61"/>
              <a:gd name="T1" fmla="*/ T0 w 21478"/>
              <a:gd name="T2" fmla="*/ 10800 h 21600"/>
              <a:gd name="T3" fmla="+- 0 10800 61"/>
              <a:gd name="T4" fmla="*/ T3 w 21478"/>
              <a:gd name="T5" fmla="*/ 10800 h 21600"/>
              <a:gd name="T6" fmla="+- 0 10800 61"/>
              <a:gd name="T7" fmla="*/ T6 w 21478"/>
              <a:gd name="T8" fmla="*/ 10800 h 21600"/>
              <a:gd name="T9" fmla="+- 0 10800 61"/>
              <a:gd name="T10" fmla="*/ T9 w 214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78" h="21600">
                <a:moveTo>
                  <a:pt x="9108" y="16746"/>
                </a:moveTo>
                <a:cubicBezTo>
                  <a:pt x="9155" y="16837"/>
                  <a:pt x="9197" y="16924"/>
                  <a:pt x="9243" y="17012"/>
                </a:cubicBezTo>
                <a:cubicBezTo>
                  <a:pt x="9290" y="17097"/>
                  <a:pt x="9351" y="17181"/>
                  <a:pt x="9431" y="17274"/>
                </a:cubicBezTo>
                <a:lnTo>
                  <a:pt x="12259" y="21069"/>
                </a:lnTo>
                <a:lnTo>
                  <a:pt x="4473" y="21069"/>
                </a:lnTo>
                <a:cubicBezTo>
                  <a:pt x="4227" y="21069"/>
                  <a:pt x="4014" y="20964"/>
                  <a:pt x="3839" y="20755"/>
                </a:cubicBezTo>
                <a:cubicBezTo>
                  <a:pt x="3663" y="20543"/>
                  <a:pt x="3574" y="20286"/>
                  <a:pt x="3574" y="19987"/>
                </a:cubicBezTo>
                <a:lnTo>
                  <a:pt x="3574" y="7554"/>
                </a:lnTo>
                <a:lnTo>
                  <a:pt x="788" y="7554"/>
                </a:lnTo>
                <a:cubicBezTo>
                  <a:pt x="376" y="7554"/>
                  <a:pt x="126" y="7419"/>
                  <a:pt x="32" y="7145"/>
                </a:cubicBezTo>
                <a:cubicBezTo>
                  <a:pt x="-61" y="6871"/>
                  <a:pt x="46" y="6529"/>
                  <a:pt x="353" y="6123"/>
                </a:cubicBezTo>
                <a:lnTo>
                  <a:pt x="4665" y="392"/>
                </a:lnTo>
                <a:cubicBezTo>
                  <a:pt x="4850" y="132"/>
                  <a:pt x="5088" y="0"/>
                  <a:pt x="5371" y="0"/>
                </a:cubicBezTo>
                <a:cubicBezTo>
                  <a:pt x="5661" y="0"/>
                  <a:pt x="5902" y="132"/>
                  <a:pt x="6090" y="392"/>
                </a:cubicBezTo>
                <a:lnTo>
                  <a:pt x="10402" y="6123"/>
                </a:lnTo>
                <a:cubicBezTo>
                  <a:pt x="10708" y="6529"/>
                  <a:pt x="10813" y="6871"/>
                  <a:pt x="10722" y="7145"/>
                </a:cubicBezTo>
                <a:cubicBezTo>
                  <a:pt x="10629" y="7419"/>
                  <a:pt x="10376" y="7554"/>
                  <a:pt x="9966" y="7554"/>
                </a:cubicBezTo>
                <a:lnTo>
                  <a:pt x="7166" y="7554"/>
                </a:lnTo>
                <a:lnTo>
                  <a:pt x="7166" y="16746"/>
                </a:lnTo>
                <a:lnTo>
                  <a:pt x="9108" y="16746"/>
                </a:lnTo>
                <a:close/>
                <a:moveTo>
                  <a:pt x="20689" y="14045"/>
                </a:moveTo>
                <a:cubicBezTo>
                  <a:pt x="21101" y="14045"/>
                  <a:pt x="21351" y="14183"/>
                  <a:pt x="21445" y="14457"/>
                </a:cubicBezTo>
                <a:cubicBezTo>
                  <a:pt x="21539" y="14731"/>
                  <a:pt x="21431" y="15069"/>
                  <a:pt x="21127" y="15476"/>
                </a:cubicBezTo>
                <a:lnTo>
                  <a:pt x="16812" y="21207"/>
                </a:lnTo>
                <a:cubicBezTo>
                  <a:pt x="16625" y="21467"/>
                  <a:pt x="16389" y="21599"/>
                  <a:pt x="16106" y="21599"/>
                </a:cubicBezTo>
                <a:cubicBezTo>
                  <a:pt x="15813" y="21599"/>
                  <a:pt x="15575" y="21467"/>
                  <a:pt x="15387" y="21207"/>
                </a:cubicBezTo>
                <a:lnTo>
                  <a:pt x="11075" y="15476"/>
                </a:lnTo>
                <a:cubicBezTo>
                  <a:pt x="10769" y="15070"/>
                  <a:pt x="10661" y="14731"/>
                  <a:pt x="10755" y="14457"/>
                </a:cubicBezTo>
                <a:cubicBezTo>
                  <a:pt x="10848" y="14183"/>
                  <a:pt x="11099" y="14045"/>
                  <a:pt x="11511" y="14045"/>
                </a:cubicBezTo>
                <a:lnTo>
                  <a:pt x="14311" y="14045"/>
                </a:lnTo>
                <a:lnTo>
                  <a:pt x="14311" y="4881"/>
                </a:lnTo>
                <a:lnTo>
                  <a:pt x="12362" y="4881"/>
                </a:lnTo>
                <a:cubicBezTo>
                  <a:pt x="12315" y="4791"/>
                  <a:pt x="12271" y="4697"/>
                  <a:pt x="12220" y="4604"/>
                </a:cubicBezTo>
                <a:cubicBezTo>
                  <a:pt x="12170" y="4508"/>
                  <a:pt x="12117" y="4418"/>
                  <a:pt x="12056" y="4327"/>
                </a:cubicBezTo>
                <a:lnTo>
                  <a:pt x="9213" y="556"/>
                </a:lnTo>
                <a:lnTo>
                  <a:pt x="16997" y="556"/>
                </a:lnTo>
                <a:cubicBezTo>
                  <a:pt x="17243" y="556"/>
                  <a:pt x="17451" y="657"/>
                  <a:pt x="17627" y="861"/>
                </a:cubicBezTo>
                <a:cubicBezTo>
                  <a:pt x="17797" y="1061"/>
                  <a:pt x="17882" y="1321"/>
                  <a:pt x="17882" y="1637"/>
                </a:cubicBezTo>
                <a:lnTo>
                  <a:pt x="17882" y="14045"/>
                </a:lnTo>
                <a:lnTo>
                  <a:pt x="20689" y="140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19044" tIns="19044" rIns="19044" bIns="19044" anchor="ctr"/>
          <a:lstStyle/>
          <a:p>
            <a:pPr defTabSz="171193"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1001" y="2872830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3463" y="3715047"/>
            <a:ext cx="776721" cy="6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2843" y="3240512"/>
            <a:ext cx="6327405" cy="5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3496"/>
            <a:endParaRPr lang="tr-TR" sz="26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3210" y="2294135"/>
            <a:ext cx="6770293" cy="310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3496"/>
            <a:r>
              <a:rPr lang="tr-TR" sz="4400" b="1" dirty="0">
                <a:solidFill>
                  <a:prstClr val="white"/>
                </a:solidFill>
                <a:latin typeface="Open Sans"/>
                <a:cs typeface="Helvetica"/>
              </a:rPr>
              <a:t>SECTION CHANGE</a:t>
            </a:r>
            <a:r>
              <a:rPr lang="en-US" sz="4400" b="1" dirty="0">
                <a:solidFill>
                  <a:prstClr val="white"/>
                </a:solidFill>
                <a:latin typeface="Open Sans"/>
                <a:cs typeface="Helvetica"/>
              </a:rPr>
              <a:t> </a:t>
            </a:r>
          </a:p>
          <a:p>
            <a:pPr algn="ctr" defTabSz="543496"/>
            <a:r>
              <a:rPr lang="en-US" sz="4400" b="1" dirty="0">
                <a:solidFill>
                  <a:prstClr val="white"/>
                </a:solidFill>
                <a:latin typeface="Open Sans"/>
                <a:cs typeface="Helvetica"/>
              </a:rPr>
              <a:t>/ SLOT DEĞİŞİKLİĞİ</a:t>
            </a:r>
            <a:endParaRPr lang="tr-TR" sz="4400" b="1" dirty="0">
              <a:solidFill>
                <a:prstClr val="white"/>
              </a:solidFill>
              <a:latin typeface="Open Sans"/>
              <a:cs typeface="Helvetica"/>
            </a:endParaRPr>
          </a:p>
          <a:p>
            <a:pPr algn="ctr" defTabSz="543496"/>
            <a:endParaRPr lang="tr-TR" sz="2150" dirty="0">
              <a:solidFill>
                <a:prstClr val="white"/>
              </a:solidFill>
              <a:latin typeface="Helvetica"/>
              <a:cs typeface="Helvetica"/>
            </a:endParaRPr>
          </a:p>
          <a:p>
            <a:pPr algn="ctr" defTabSz="543496"/>
            <a:r>
              <a:rPr lang="tr-TR" sz="2150" dirty="0">
                <a:solidFill>
                  <a:prstClr val="white"/>
                </a:solidFill>
                <a:latin typeface="Open Sans Light"/>
                <a:cs typeface="Helvetica"/>
              </a:rPr>
              <a:t>Ders saatleri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değişikliği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başvurularınızı</a:t>
            </a:r>
            <a:r>
              <a:rPr lang="tr-TR" sz="2150" dirty="0">
                <a:solidFill>
                  <a:prstClr val="white"/>
                </a:solidFill>
                <a:latin typeface="Open Sans Light"/>
                <a:cs typeface="Helvetica"/>
              </a:rPr>
              <a:t> (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SIS</a:t>
            </a:r>
            <a:r>
              <a:rPr lang="tr-TR" sz="2150" dirty="0">
                <a:solidFill>
                  <a:prstClr val="white"/>
                </a:solidFill>
                <a:latin typeface="Open Sans Light"/>
                <a:cs typeface="Helvetica"/>
              </a:rPr>
              <a:t>)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öğrenci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sayfanız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‘’Section Change’’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bağlantısı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altından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, </a:t>
            </a:r>
            <a:r>
              <a:rPr lang="tr-TR" sz="2150" dirty="0">
                <a:solidFill>
                  <a:prstClr val="white"/>
                </a:solidFill>
                <a:latin typeface="Open Sans Light"/>
                <a:cs typeface="Helvetica"/>
              </a:rPr>
              <a:t>ekleme-bırakma döneminden sonra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ki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tr-TR" sz="2150" dirty="0">
                <a:solidFill>
                  <a:prstClr val="white"/>
                </a:solidFill>
                <a:latin typeface="Open Sans Light"/>
                <a:cs typeface="Helvetica"/>
              </a:rPr>
              <a:t>2 hafta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içerisinde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yapabilirsiniz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.</a:t>
            </a:r>
            <a:endParaRPr lang="tr-TR" sz="2150" dirty="0">
              <a:solidFill>
                <a:prstClr val="white"/>
              </a:solidFill>
              <a:latin typeface="Open Sans Light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631" y="1158051"/>
            <a:ext cx="1199452" cy="119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1001" y="2872830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7644" y="3721085"/>
            <a:ext cx="776721" cy="774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2843" y="3240512"/>
            <a:ext cx="6327405" cy="5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3496"/>
            <a:endParaRPr lang="tr-TR" sz="26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7414" y="2336090"/>
            <a:ext cx="735180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3496"/>
            <a:r>
              <a:rPr lang="tr-TR" sz="4400" b="1" dirty="0">
                <a:solidFill>
                  <a:prstClr val="white"/>
                </a:solidFill>
                <a:latin typeface="Open Sans"/>
                <a:cs typeface="Helvetica"/>
              </a:rPr>
              <a:t>WITHDRAWAL</a:t>
            </a:r>
            <a:r>
              <a:rPr lang="en-US" sz="4400" b="1" dirty="0">
                <a:solidFill>
                  <a:prstClr val="white"/>
                </a:solidFill>
                <a:latin typeface="Open Sans"/>
                <a:cs typeface="Helvetica"/>
              </a:rPr>
              <a:t> </a:t>
            </a:r>
          </a:p>
          <a:p>
            <a:pPr algn="ctr" defTabSz="543496"/>
            <a:r>
              <a:rPr lang="en-US" sz="4400" b="1" dirty="0">
                <a:solidFill>
                  <a:prstClr val="white"/>
                </a:solidFill>
                <a:latin typeface="Open Sans"/>
                <a:cs typeface="Helvetica"/>
              </a:rPr>
              <a:t>/ DERSTEN ÇEKİLME</a:t>
            </a:r>
            <a:endParaRPr lang="tr-TR" sz="4400" b="1" dirty="0">
              <a:solidFill>
                <a:prstClr val="white"/>
              </a:solidFill>
              <a:latin typeface="Open Sans"/>
              <a:cs typeface="Helvetica"/>
            </a:endParaRPr>
          </a:p>
          <a:p>
            <a:pPr algn="ctr" defTabSz="543496"/>
            <a:endParaRPr lang="tr-TR" sz="2150" b="1" dirty="0">
              <a:solidFill>
                <a:prstClr val="white"/>
              </a:solidFill>
              <a:latin typeface="Helvetica"/>
              <a:cs typeface="Helvetica"/>
            </a:endParaRPr>
          </a:p>
          <a:p>
            <a:pPr algn="ctr" defTabSz="543496"/>
            <a:r>
              <a:rPr lang="tr-TR" sz="2150" dirty="0">
                <a:solidFill>
                  <a:prstClr val="white"/>
                </a:solidFill>
                <a:latin typeface="Open Sans Light"/>
                <a:cs typeface="Helvetica"/>
              </a:rPr>
              <a:t>Seçmeli derslerinizi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9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Aralık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2022 </a:t>
            </a:r>
            <a:r>
              <a:rPr lang="tr-TR" sz="2150" dirty="0">
                <a:solidFill>
                  <a:prstClr val="white"/>
                </a:solidFill>
                <a:latin typeface="Open Sans Light"/>
                <a:cs typeface="Helvetica"/>
              </a:rPr>
              <a:t>tarihine kadar Kişisel Sayfa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nız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tr-TR" sz="2150" dirty="0">
                <a:solidFill>
                  <a:prstClr val="white"/>
                </a:solidFill>
                <a:latin typeface="Open Sans Light"/>
                <a:cs typeface="Helvetica"/>
              </a:rPr>
              <a:t>(SIS)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üzerinden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,Withdrawal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sekmesi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altından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 </a:t>
            </a:r>
            <a:r>
              <a:rPr lang="en-US" sz="2150" dirty="0" err="1">
                <a:solidFill>
                  <a:prstClr val="white"/>
                </a:solidFill>
                <a:latin typeface="Open Sans Light"/>
                <a:cs typeface="Helvetica"/>
              </a:rPr>
              <a:t>yapabilirsiniz</a:t>
            </a:r>
            <a:r>
              <a:rPr lang="en-US" sz="2150" dirty="0">
                <a:solidFill>
                  <a:prstClr val="white"/>
                </a:solidFill>
                <a:latin typeface="Open Sans Light"/>
                <a:cs typeface="Helvetica"/>
              </a:rPr>
              <a:t>.</a:t>
            </a:r>
            <a:endParaRPr lang="tr-TR" sz="2150" dirty="0">
              <a:solidFill>
                <a:prstClr val="white"/>
              </a:solidFill>
              <a:latin typeface="Open Sans Light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012" y="1177301"/>
            <a:ext cx="1183367" cy="11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55744" y="4069517"/>
            <a:ext cx="776721" cy="6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3780" y="3002273"/>
            <a:ext cx="8446258" cy="240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3496"/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santrali</a:t>
            </a:r>
            <a:r>
              <a:rPr lang="en-US" sz="2150" dirty="0">
                <a:solidFill>
                  <a:prstClr val="white"/>
                </a:solidFill>
                <a:latin typeface="Helvetica"/>
                <a:cs typeface="Helvetica"/>
              </a:rPr>
              <a:t>stanbul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Kampüsü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Öğrenci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İşleri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</a:p>
          <a:p>
            <a:pPr algn="ctr" defTabSz="543496"/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ÇSM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Öğrenci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İşleri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Ofisi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- Zemin Kat.</a:t>
            </a:r>
          </a:p>
          <a:p>
            <a:pPr algn="ctr" defTabSz="543496"/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Oda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numarası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: Z-112</a:t>
            </a:r>
          </a:p>
          <a:p>
            <a:pPr algn="ctr" defTabSz="543496"/>
            <a:endParaRPr lang="en-US" sz="2150" b="1" dirty="0">
              <a:solidFill>
                <a:prstClr val="white"/>
              </a:solidFill>
              <a:latin typeface="Helvetica"/>
              <a:cs typeface="Helvetica"/>
            </a:endParaRPr>
          </a:p>
          <a:p>
            <a:pPr algn="ctr" defTabSz="543496"/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Kuştepe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Kampüsü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Öğrenci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İşleri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– A Blok 204</a:t>
            </a:r>
          </a:p>
          <a:p>
            <a:pPr algn="ctr" defTabSz="543496"/>
            <a:endParaRPr lang="en-US" sz="2150" b="1" dirty="0">
              <a:solidFill>
                <a:prstClr val="white"/>
              </a:solidFill>
              <a:latin typeface="Helvetica"/>
              <a:cs typeface="Helvetica"/>
            </a:endParaRPr>
          </a:p>
          <a:p>
            <a:pPr algn="ctr" defTabSz="543496"/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Dolapdere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Kampüsü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Öğrenci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</a:t>
            </a:r>
            <a:r>
              <a:rPr lang="en-US" sz="2150" b="1" dirty="0" err="1">
                <a:solidFill>
                  <a:prstClr val="white"/>
                </a:solidFill>
                <a:latin typeface="Helvetica"/>
                <a:cs typeface="Helvetica"/>
              </a:rPr>
              <a:t>İşleri</a:t>
            </a:r>
            <a:r>
              <a:rPr lang="en-US" sz="2150" b="1" dirty="0">
                <a:solidFill>
                  <a:prstClr val="white"/>
                </a:solidFill>
                <a:latin typeface="Helvetica"/>
                <a:cs typeface="Helvetica"/>
              </a:rPr>
              <a:t> – DYB 314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841" y="1029855"/>
            <a:ext cx="1202579" cy="12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07644" y="3649389"/>
            <a:ext cx="776721" cy="6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2843" y="3240512"/>
            <a:ext cx="6327405" cy="5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3496"/>
            <a:endParaRPr lang="tr-TR" sz="26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2149" y="1968444"/>
            <a:ext cx="6153255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3496"/>
            <a:r>
              <a:rPr lang="tr-TR" sz="2150">
                <a:solidFill>
                  <a:prstClr val="white"/>
                </a:solidFill>
                <a:latin typeface="Calibri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2001" y="2983037"/>
            <a:ext cx="6095206" cy="4231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543496"/>
            <a:r>
              <a:rPr lang="en-US" sz="2150" b="1">
                <a:solidFill>
                  <a:prstClr val="white"/>
                </a:solidFill>
                <a:latin typeface="Helvetica"/>
                <a:cs typeface="Helvetica"/>
              </a:rPr>
              <a:t>BAŞARILI BİR AKADEMİK DÖNEM DİLERİZ</a:t>
            </a:r>
          </a:p>
        </p:txBody>
      </p:sp>
    </p:spTree>
    <p:extLst>
      <p:ext uri="{BB962C8B-B14F-4D97-AF65-F5344CB8AC3E}">
        <p14:creationId xmlns:p14="http://schemas.microsoft.com/office/powerpoint/2010/main" val="28454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1001" y="2872830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7644" y="3458432"/>
            <a:ext cx="776721" cy="6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>
                <a:solidFill>
                  <a:schemeClr val="bg1"/>
                </a:solidFill>
              </a:rPr>
              <a:t>DERS KAYDI</a:t>
            </a:r>
            <a:endParaRPr lang="tr-TR" sz="4400" b="1">
              <a:solidFill>
                <a:schemeClr val="bg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828800" y="3905382"/>
            <a:ext cx="8534400" cy="1752372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26-30 </a:t>
            </a:r>
            <a:r>
              <a:rPr lang="en-US" sz="3200" dirty="0" err="1">
                <a:solidFill>
                  <a:schemeClr val="bg1"/>
                </a:solidFill>
              </a:rPr>
              <a:t>Eylül</a:t>
            </a:r>
            <a:r>
              <a:rPr lang="en-US" sz="3200" dirty="0">
                <a:solidFill>
                  <a:schemeClr val="bg1"/>
                </a:solidFill>
              </a:rPr>
              <a:t> 2022 </a:t>
            </a:r>
            <a:r>
              <a:rPr lang="en-US" sz="3200" dirty="0" err="1">
                <a:solidFill>
                  <a:schemeClr val="bg1"/>
                </a:solidFill>
              </a:rPr>
              <a:t>tarihleri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arasında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ders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kayıt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işlemlerini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tamamlamanız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gerekmektedir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083" y="1314725"/>
            <a:ext cx="1168248" cy="116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5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13686" y="2821630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r>
              <a:rPr lang="en-US" sz="4399" b="1" err="1">
                <a:solidFill>
                  <a:prstClr val="white"/>
                </a:solidFill>
                <a:cs typeface="Open Sans Light"/>
              </a:rPr>
              <a:t>Ders</a:t>
            </a:r>
            <a:r>
              <a:rPr lang="en-US" sz="4399" b="1">
                <a:solidFill>
                  <a:prstClr val="white"/>
                </a:solidFill>
                <a:cs typeface="Open Sans Light"/>
              </a:rPr>
              <a:t> </a:t>
            </a:r>
            <a:r>
              <a:rPr lang="en-US" sz="4399" b="1" err="1">
                <a:solidFill>
                  <a:prstClr val="white"/>
                </a:solidFill>
                <a:cs typeface="Open Sans Light"/>
              </a:rPr>
              <a:t>kayıtları</a:t>
            </a:r>
            <a:r>
              <a:rPr lang="en-US" sz="4399" b="1">
                <a:solidFill>
                  <a:prstClr val="white"/>
                </a:solidFill>
                <a:cs typeface="Open Sans Light"/>
              </a:rPr>
              <a:t> </a:t>
            </a:r>
            <a:r>
              <a:rPr lang="en-US" sz="4399" b="1" err="1">
                <a:solidFill>
                  <a:prstClr val="white"/>
                </a:solidFill>
                <a:cs typeface="Open Sans Light"/>
              </a:rPr>
              <a:t>sırasında</a:t>
            </a:r>
            <a:r>
              <a:rPr lang="en-US" sz="4399" b="1">
                <a:solidFill>
                  <a:prstClr val="white"/>
                </a:solidFill>
                <a:cs typeface="Open Sans Light"/>
              </a:rPr>
              <a:t> </a:t>
            </a:r>
            <a:r>
              <a:rPr lang="en-US" sz="4399" b="1" err="1">
                <a:solidFill>
                  <a:prstClr val="white"/>
                </a:solidFill>
                <a:cs typeface="Open Sans Light"/>
              </a:rPr>
              <a:t>dikkat</a:t>
            </a:r>
            <a:r>
              <a:rPr lang="en-US" sz="4399" b="1">
                <a:solidFill>
                  <a:prstClr val="white"/>
                </a:solidFill>
                <a:cs typeface="Open Sans Light"/>
              </a:rPr>
              <a:t> </a:t>
            </a:r>
            <a:r>
              <a:rPr lang="en-US" sz="4399" b="1" err="1">
                <a:solidFill>
                  <a:prstClr val="white"/>
                </a:solidFill>
                <a:cs typeface="Open Sans Light"/>
              </a:rPr>
              <a:t>etmeniz</a:t>
            </a:r>
            <a:r>
              <a:rPr lang="en-US" sz="4399" b="1">
                <a:solidFill>
                  <a:prstClr val="white"/>
                </a:solidFill>
                <a:cs typeface="Open Sans Light"/>
              </a:rPr>
              <a:t> </a:t>
            </a:r>
            <a:r>
              <a:rPr lang="en-US" sz="4399" b="1" err="1">
                <a:solidFill>
                  <a:prstClr val="white"/>
                </a:solidFill>
                <a:cs typeface="Open Sans Light"/>
              </a:rPr>
              <a:t>gerekenler</a:t>
            </a:r>
            <a:br>
              <a:rPr lang="en-US" sz="3599">
                <a:solidFill>
                  <a:prstClr val="white"/>
                </a:solidFill>
                <a:latin typeface="Open Sans Light"/>
                <a:cs typeface="Open Sans Light"/>
              </a:rPr>
            </a:b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7644" y="4179980"/>
            <a:ext cx="776721" cy="63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88" y="1276630"/>
            <a:ext cx="1206343" cy="12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92837" y="80265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400" b="1" err="1">
                <a:latin typeface="Open Sans Light"/>
              </a:rPr>
              <a:t>Öğrenci</a:t>
            </a:r>
            <a:r>
              <a:rPr lang="en-US" sz="2400" b="1">
                <a:latin typeface="Open Sans Light"/>
              </a:rPr>
              <a:t> </a:t>
            </a:r>
            <a:r>
              <a:rPr lang="en-US" sz="2400" b="1" err="1">
                <a:latin typeface="Open Sans Light"/>
              </a:rPr>
              <a:t>sayfanıza</a:t>
            </a:r>
            <a:r>
              <a:rPr lang="en-US" sz="2400" b="1">
                <a:latin typeface="Open Sans Light"/>
              </a:rPr>
              <a:t> </a:t>
            </a:r>
          </a:p>
          <a:p>
            <a:pPr algn="ctr"/>
            <a:r>
              <a:rPr lang="en-US" sz="2400" b="1" err="1">
                <a:latin typeface="Open Sans Light"/>
              </a:rPr>
              <a:t>giriş</a:t>
            </a:r>
            <a:r>
              <a:rPr lang="en-US" sz="2400" b="1">
                <a:latin typeface="Open Sans Light"/>
              </a:rPr>
              <a:t> </a:t>
            </a:r>
            <a:r>
              <a:rPr lang="en-US" sz="2400" b="1" err="1">
                <a:latin typeface="Open Sans Light"/>
              </a:rPr>
              <a:t>yapınız</a:t>
            </a:r>
            <a:r>
              <a:rPr lang="en-US" sz="2400" b="1">
                <a:latin typeface="Open Sans Light"/>
              </a:rPr>
              <a:t>.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285541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41" name="Text Placeholder 1"/>
          <p:cNvSpPr txBox="1">
            <a:spLocks/>
          </p:cNvSpPr>
          <p:nvPr/>
        </p:nvSpPr>
        <p:spPr>
          <a:xfrm>
            <a:off x="8667515" y="1655979"/>
            <a:ext cx="2851755" cy="448240"/>
          </a:xfrm>
          <a:prstGeom prst="rect">
            <a:avLst/>
          </a:prstGeom>
        </p:spPr>
        <p:txBody>
          <a:bodyPr wrap="square" lIns="45697" tIns="22848" rIns="45697" bIns="22848">
            <a:spAutoFit/>
          </a:bodyPr>
          <a:lstStyle>
            <a:lvl1pPr marL="0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2000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9639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7277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4913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b="1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8B981-6D51-403C-B2A2-B45AF1C5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0962"/>
            <a:ext cx="7892836" cy="46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0888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41" name="Text Placeholder 1"/>
          <p:cNvSpPr txBox="1">
            <a:spLocks/>
          </p:cNvSpPr>
          <p:nvPr/>
        </p:nvSpPr>
        <p:spPr>
          <a:xfrm>
            <a:off x="8565566" y="2632947"/>
            <a:ext cx="2851755" cy="1468519"/>
          </a:xfrm>
          <a:prstGeom prst="rect">
            <a:avLst/>
          </a:prstGeom>
        </p:spPr>
        <p:txBody>
          <a:bodyPr wrap="square" lIns="45697" tIns="22848" rIns="45697" bIns="22848">
            <a:spAutoFit/>
          </a:bodyPr>
          <a:lstStyle>
            <a:lvl1pPr marL="0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2000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9639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7277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4913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649" b="1" dirty="0" err="1">
                <a:solidFill>
                  <a:schemeClr val="bg1"/>
                </a:solidFill>
              </a:rPr>
              <a:t>Kullanıcı</a:t>
            </a:r>
            <a:r>
              <a:rPr lang="en-US" sz="2649" b="1" dirty="0">
                <a:solidFill>
                  <a:schemeClr val="bg1"/>
                </a:solidFill>
              </a:rPr>
              <a:t> </a:t>
            </a:r>
            <a:r>
              <a:rPr lang="en-US" sz="2649" b="1" dirty="0" err="1">
                <a:solidFill>
                  <a:schemeClr val="bg1"/>
                </a:solidFill>
              </a:rPr>
              <a:t>bilgilerinizi</a:t>
            </a:r>
            <a:r>
              <a:rPr lang="en-US" sz="2649" b="1" dirty="0">
                <a:solidFill>
                  <a:schemeClr val="bg1"/>
                </a:solidFill>
              </a:rPr>
              <a:t> </a:t>
            </a:r>
            <a:r>
              <a:rPr lang="en-US" sz="2649" b="1" dirty="0" err="1">
                <a:solidFill>
                  <a:schemeClr val="bg1"/>
                </a:solidFill>
              </a:rPr>
              <a:t>ve</a:t>
            </a:r>
            <a:r>
              <a:rPr lang="en-US" sz="2649" b="1" dirty="0">
                <a:solidFill>
                  <a:schemeClr val="bg1"/>
                </a:solidFill>
              </a:rPr>
              <a:t> </a:t>
            </a:r>
            <a:r>
              <a:rPr lang="en-US" sz="2649" b="1" dirty="0" err="1">
                <a:solidFill>
                  <a:schemeClr val="bg1"/>
                </a:solidFill>
              </a:rPr>
              <a:t>şifrenizi</a:t>
            </a:r>
            <a:r>
              <a:rPr lang="en-US" sz="2649" b="1" dirty="0">
                <a:solidFill>
                  <a:schemeClr val="bg1"/>
                </a:solidFill>
              </a:rPr>
              <a:t> </a:t>
            </a:r>
            <a:r>
              <a:rPr lang="en-US" sz="2649" b="1" dirty="0" err="1">
                <a:solidFill>
                  <a:schemeClr val="bg1"/>
                </a:solidFill>
              </a:rPr>
              <a:t>giriniz</a:t>
            </a:r>
            <a:r>
              <a:rPr lang="en-US" sz="2649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6147" name="Picture 3" descr="C:\Users\burcak\Downloads\Bilgi SIS Connect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0" y="1462784"/>
            <a:ext cx="7361411" cy="3808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1001" y="2872830"/>
            <a:ext cx="8564628" cy="1214740"/>
          </a:xfrm>
          <a:prstGeom prst="rect">
            <a:avLst/>
          </a:prstGeom>
        </p:spPr>
        <p:txBody>
          <a:bodyPr lIns="45697" tIns="22848" rIns="45697" bIns="22848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defTabSz="543709">
              <a:lnSpc>
                <a:spcPct val="90000"/>
              </a:lnSpc>
              <a:tabLst>
                <a:tab pos="2490898" algn="l"/>
              </a:tabLst>
            </a:pPr>
            <a:endParaRPr lang="en-US" sz="4399">
              <a:solidFill>
                <a:prstClr val="white"/>
              </a:solidFill>
              <a:latin typeface="Open Sans Light"/>
              <a:cs typeface="Open Sans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7644" y="3153480"/>
            <a:ext cx="776721" cy="581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54" tIns="22828" rIns="45654" bIns="22828" rtlCol="0" anchor="ctr"/>
          <a:lstStyle/>
          <a:p>
            <a:pPr algn="ctr" defTabSz="543496"/>
            <a:endParaRPr lang="en-US" sz="2150">
              <a:solidFill>
                <a:srgbClr val="BB0500"/>
              </a:solidFill>
              <a:latin typeface="Open Sans Light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03299" y="1185641"/>
            <a:ext cx="1191099" cy="119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 defTabSz="543496"/>
            <a:endParaRPr lang="en-US" sz="2150">
              <a:solidFill>
                <a:prstClr val="white"/>
              </a:solidFill>
              <a:latin typeface="Open Sans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522" y="1499238"/>
            <a:ext cx="569721" cy="569721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702DAA-0A2E-412F-B4C7-E8979C8FD2E9}"/>
              </a:ext>
            </a:extLst>
          </p:cNvPr>
          <p:cNvSpPr txBox="1"/>
          <p:nvPr/>
        </p:nvSpPr>
        <p:spPr>
          <a:xfrm>
            <a:off x="727820" y="2376743"/>
            <a:ext cx="109556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Open Sans"/>
              </a:rPr>
              <a:t>DERS KAYIT RANDEVUSU NASIL ALINIR?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61B74-81FF-49D4-B68E-BE6123B318CB}"/>
              </a:ext>
            </a:extLst>
          </p:cNvPr>
          <p:cNvSpPr txBox="1"/>
          <p:nvPr/>
        </p:nvSpPr>
        <p:spPr>
          <a:xfrm>
            <a:off x="1691485" y="3645539"/>
            <a:ext cx="103300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pen Sans Light"/>
              </a:rPr>
              <a:t>Bilgi SIS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öğrenci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sayfanızdan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öncelikle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randevu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alınmalıdır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. </a:t>
            </a:r>
          </a:p>
          <a:p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Ders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kayıt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randevuları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19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Eylül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2022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Saat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11.00’de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açılacaktır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.</a:t>
            </a:r>
          </a:p>
          <a:p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Randevu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tarih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ve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saatinde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ders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kaydınızı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öğrenci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sayfanızdan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online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olarak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/>
              </a:rPr>
              <a:t>yapabilirsiniz</a:t>
            </a:r>
            <a:r>
              <a:rPr lang="en-US" sz="2000" dirty="0">
                <a:solidFill>
                  <a:schemeClr val="bg1"/>
                </a:solidFill>
                <a:latin typeface="Open Sans Light"/>
              </a:rPr>
              <a:t>.</a:t>
            </a:r>
          </a:p>
          <a:p>
            <a:r>
              <a:rPr lang="tr-TR" sz="2000" dirty="0">
                <a:solidFill>
                  <a:schemeClr val="bg1"/>
                </a:solidFill>
                <a:latin typeface="Open Sans Light"/>
              </a:rPr>
              <a:t>Online randevu için 3 basit adımı tamamlamanız gerekir.</a:t>
            </a:r>
            <a:endParaRPr lang="en-US" sz="2000" dirty="0">
              <a:solidFill>
                <a:schemeClr val="bg1"/>
              </a:solidFill>
              <a:latin typeface="Open Sans Light"/>
            </a:endParaRPr>
          </a:p>
          <a:p>
            <a:endParaRPr lang="en-US" sz="2000" dirty="0">
              <a:solidFill>
                <a:schemeClr val="bg1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386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53885" y="447"/>
            <a:ext cx="4401112" cy="68571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7" tIns="22848" rIns="45697" bIns="22848" spcCol="0" rtlCol="0" anchor="ctr"/>
          <a:lstStyle/>
          <a:p>
            <a:pPr algn="ctr"/>
            <a:r>
              <a:rPr lang="en-US" sz="2000" b="1" err="1">
                <a:latin typeface="Open Sans Light"/>
              </a:rPr>
              <a:t>Kayıt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sekmesinden</a:t>
            </a:r>
            <a:r>
              <a:rPr lang="en-US" sz="2000" b="1">
                <a:latin typeface="Open Sans Light"/>
              </a:rPr>
              <a:t> ‘’</a:t>
            </a:r>
            <a:r>
              <a:rPr lang="en-US" sz="2000" b="1" err="1">
                <a:latin typeface="Open Sans Light"/>
              </a:rPr>
              <a:t>Ders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Kayıt</a:t>
            </a:r>
            <a:r>
              <a:rPr lang="en-US" sz="2000" b="1">
                <a:latin typeface="Open Sans Light"/>
              </a:rPr>
              <a:t> </a:t>
            </a:r>
            <a:r>
              <a:rPr lang="en-US" sz="2000" b="1" err="1">
                <a:latin typeface="Open Sans Light"/>
              </a:rPr>
              <a:t>Randevusu</a:t>
            </a:r>
            <a:r>
              <a:rPr lang="en-US" sz="2000" b="1">
                <a:latin typeface="Open Sans Light"/>
              </a:rPr>
              <a:t>’’ </a:t>
            </a:r>
            <a:r>
              <a:rPr lang="en-US" sz="2000" b="1" err="1">
                <a:latin typeface="Open Sans Light"/>
              </a:rPr>
              <a:t>alınmalıdır</a:t>
            </a:r>
            <a:r>
              <a:rPr lang="en-US" sz="2000" b="1">
                <a:latin typeface="Open Sans Light"/>
              </a:rPr>
              <a:t>. </a:t>
            </a:r>
            <a:endParaRPr lang="tr-TR" sz="2000" b="1">
              <a:latin typeface="Open Sans Light"/>
            </a:endParaRPr>
          </a:p>
          <a:p>
            <a:pPr algn="ctr"/>
            <a:endParaRPr lang="tr-TR" sz="900">
              <a:latin typeface="Open Sans Light"/>
            </a:endParaRPr>
          </a:p>
          <a:p>
            <a:pPr algn="ctr"/>
            <a:endParaRPr lang="en-US" sz="900">
              <a:latin typeface="Open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06418" y="909849"/>
            <a:ext cx="534600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144171" y="5010732"/>
            <a:ext cx="523701" cy="1504747"/>
          </a:xfrm>
          <a:prstGeom prst="rect">
            <a:avLst/>
          </a:prstGeom>
          <a:noFill/>
        </p:spPr>
        <p:txBody>
          <a:bodyPr wrap="square" lIns="45697" tIns="22848" rIns="45697" bIns="22848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848">
                <a:solidFill>
                  <a:schemeClr val="bg1"/>
                </a:solidFill>
                <a:latin typeface="Open Sans"/>
                <a:cs typeface="Open Sans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B5F7A-389D-4C36-A51A-EAF7123A5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806"/>
            <a:ext cx="7753885" cy="52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">
  <a:themeElements>
    <a:clrScheme name="Red 01">
      <a:dk1>
        <a:sysClr val="windowText" lastClr="000000"/>
      </a:dk1>
      <a:lt1>
        <a:sysClr val="window" lastClr="FFFFFF"/>
      </a:lt1>
      <a:dk2>
        <a:srgbClr val="797979"/>
      </a:dk2>
      <a:lt2>
        <a:srgbClr val="E1221B"/>
      </a:lt2>
      <a:accent1>
        <a:srgbClr val="900600"/>
      </a:accent1>
      <a:accent2>
        <a:srgbClr val="BB0500"/>
      </a:accent2>
      <a:accent3>
        <a:srgbClr val="E1221B"/>
      </a:accent3>
      <a:accent4>
        <a:srgbClr val="EF333B"/>
      </a:accent4>
      <a:accent5>
        <a:srgbClr val="FF5364"/>
      </a:accent5>
      <a:accent6>
        <a:srgbClr val="C7C7C7"/>
      </a:accent6>
      <a:hlink>
        <a:srgbClr val="BB0500"/>
      </a:hlink>
      <a:folHlink>
        <a:srgbClr val="FF53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aster">
  <a:themeElements>
    <a:clrScheme name="Red 01">
      <a:dk1>
        <a:sysClr val="windowText" lastClr="000000"/>
      </a:dk1>
      <a:lt1>
        <a:sysClr val="window" lastClr="FFFFFF"/>
      </a:lt1>
      <a:dk2>
        <a:srgbClr val="797979"/>
      </a:dk2>
      <a:lt2>
        <a:srgbClr val="E1221B"/>
      </a:lt2>
      <a:accent1>
        <a:srgbClr val="900600"/>
      </a:accent1>
      <a:accent2>
        <a:srgbClr val="BB0500"/>
      </a:accent2>
      <a:accent3>
        <a:srgbClr val="E1221B"/>
      </a:accent3>
      <a:accent4>
        <a:srgbClr val="EF333B"/>
      </a:accent4>
      <a:accent5>
        <a:srgbClr val="FF5364"/>
      </a:accent5>
      <a:accent6>
        <a:srgbClr val="C7C7C7"/>
      </a:accent6>
      <a:hlink>
        <a:srgbClr val="BB0500"/>
      </a:hlink>
      <a:folHlink>
        <a:srgbClr val="FF53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1005</Words>
  <Application>Microsoft Office PowerPoint</Application>
  <PresentationFormat>Widescreen</PresentationFormat>
  <Paragraphs>185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Gill Sans</vt:lpstr>
      <vt:lpstr>Helvetica</vt:lpstr>
      <vt:lpstr>Open Sans</vt:lpstr>
      <vt:lpstr>Open Sans Light</vt:lpstr>
      <vt:lpstr>Office Theme</vt:lpstr>
      <vt:lpstr>Master</vt:lpstr>
      <vt:lpstr>1_Master</vt:lpstr>
      <vt:lpstr>  İstanbul Bilgi Üniversitesi’ne  Hoş Geldiniz</vt:lpstr>
      <vt:lpstr>Adım Adım  Lisans ve Önlisans Öğrencileri İçin Ders Kaydı</vt:lpstr>
      <vt:lpstr>Adım adım bilmeniz gerekenler;</vt:lpstr>
      <vt:lpstr>DERS KAYDI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İstanbul Bilgi Üniversitesi’ne  Hoşgeldiniz</dc:title>
  <dc:creator>Sezgi Sert</dc:creator>
  <cp:lastModifiedBy>Olgu Kundakci</cp:lastModifiedBy>
  <cp:revision>7</cp:revision>
  <dcterms:created xsi:type="dcterms:W3CDTF">2021-09-22T08:07:57Z</dcterms:created>
  <dcterms:modified xsi:type="dcterms:W3CDTF">2022-09-18T17:36:10Z</dcterms:modified>
</cp:coreProperties>
</file>