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27"/>
  </p:notesMasterIdLst>
  <p:sldIdLst>
    <p:sldId id="256" r:id="rId3"/>
    <p:sldId id="258" r:id="rId4"/>
    <p:sldId id="305" r:id="rId5"/>
    <p:sldId id="260" r:id="rId6"/>
    <p:sldId id="264" r:id="rId7"/>
    <p:sldId id="26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2" r:id="rId18"/>
    <p:sldId id="283" r:id="rId19"/>
    <p:sldId id="284" r:id="rId20"/>
    <p:sldId id="286" r:id="rId21"/>
    <p:sldId id="287" r:id="rId22"/>
    <p:sldId id="288" r:id="rId23"/>
    <p:sldId id="304" r:id="rId24"/>
    <p:sldId id="312" r:id="rId25"/>
    <p:sldId id="313" r:id="rId26"/>
  </p:sldIdLst>
  <p:sldSz cx="24387175" cy="13716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604020202020204" charset="0"/>
      <p:regular r:id="rId32"/>
      <p:bold r:id="rId33"/>
    </p:embeddedFont>
    <p:embeddedFont>
      <p:font typeface="Helvetica Neue" panose="020B0604020202020204" charset="0"/>
      <p:regular r:id="rId34"/>
      <p:bold r:id="rId35"/>
      <p:italic r:id="rId36"/>
      <p:boldItalic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Open Sans Light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9EC"/>
    <a:srgbClr val="1B1E24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273230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80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5" name="Google Shape;3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143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3" name="Google Shape;3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5780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1" name="Google Shape;3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5932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9" name="Google Shape;3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0395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6" name="Google Shape;3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029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1310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94" name="Google Shape;39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5302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2" name="Google Shape;4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978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0" name="Google Shape;41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079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6" name="Google Shape;4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710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453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8" name="Google Shape;43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3731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6" name="Google Shape;44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22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5" name="Google Shape;4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5944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5" name="Google Shape;4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947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5" name="Google Shape;4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660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 Light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853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364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581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60" name="Google Shape;2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665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1" name="Google Shape;3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720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1020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335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829038" y="4818120"/>
            <a:ext cx="20729098" cy="182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Gotham Bold" pitchFamily="50" charset="0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ection Header">
  <p:cSld name="8_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16426223" y="3706854"/>
            <a:ext cx="5882547" cy="777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6 White">
  <p:cSld name="iPhone 6 Whi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>
            <a:spLocks noGrp="1"/>
          </p:cNvSpPr>
          <p:nvPr>
            <p:ph type="pic" idx="2"/>
          </p:nvPr>
        </p:nvSpPr>
        <p:spPr>
          <a:xfrm>
            <a:off x="10102693" y="4239459"/>
            <a:ext cx="4181656" cy="733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ad Air">
  <p:cSld name="iPad Ai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3"/>
          <p:cNvSpPr>
            <a:spLocks noGrp="1"/>
          </p:cNvSpPr>
          <p:nvPr>
            <p:ph type="pic" idx="2"/>
          </p:nvPr>
        </p:nvSpPr>
        <p:spPr>
          <a:xfrm>
            <a:off x="8659449" y="4239459"/>
            <a:ext cx="6985291" cy="972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cbook">
  <p:cSld name="Macboo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14"/>
          <p:cNvSpPr>
            <a:spLocks noGrp="1"/>
          </p:cNvSpPr>
          <p:nvPr>
            <p:ph type="pic" idx="2"/>
          </p:nvPr>
        </p:nvSpPr>
        <p:spPr>
          <a:xfrm>
            <a:off x="8216899" y="3779838"/>
            <a:ext cx="7918450" cy="498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5"/>
          <p:cNvSpPr>
            <a:spLocks noGrp="1"/>
          </p:cNvSpPr>
          <p:nvPr>
            <p:ph type="pic" idx="2"/>
          </p:nvPr>
        </p:nvSpPr>
        <p:spPr>
          <a:xfrm>
            <a:off x="8077201" y="3749679"/>
            <a:ext cx="7918450" cy="43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">
  <p:cSld name="Contact U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6"/>
          <p:cNvSpPr>
            <a:spLocks noGrp="1"/>
          </p:cNvSpPr>
          <p:nvPr>
            <p:ph type="pic" idx="2"/>
          </p:nvPr>
        </p:nvSpPr>
        <p:spPr>
          <a:xfrm>
            <a:off x="0" y="3318969"/>
            <a:ext cx="24387174" cy="591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1829038" y="4818120"/>
            <a:ext cx="20729098" cy="182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Message">
  <p:cSld name="Welcome Messag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9"/>
          <p:cNvSpPr>
            <a:spLocks noGrp="1"/>
          </p:cNvSpPr>
          <p:nvPr>
            <p:ph type="pic" idx="2"/>
          </p:nvPr>
        </p:nvSpPr>
        <p:spPr>
          <a:xfrm>
            <a:off x="9781570" y="1585467"/>
            <a:ext cx="4824036" cy="482403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ctrTitle"/>
          </p:nvPr>
        </p:nvSpPr>
        <p:spPr>
          <a:xfrm>
            <a:off x="4759089" y="6809613"/>
            <a:ext cx="14868997" cy="119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1"/>
          </p:nvPr>
        </p:nvSpPr>
        <p:spPr>
          <a:xfrm>
            <a:off x="3658076" y="8638229"/>
            <a:ext cx="17071023" cy="279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s">
  <p:cSld name="Break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>
            <a:spLocks noGrp="1"/>
          </p:cNvSpPr>
          <p:nvPr>
            <p:ph type="pic" idx="2"/>
          </p:nvPr>
        </p:nvSpPr>
        <p:spPr>
          <a:xfrm>
            <a:off x="0" y="0"/>
            <a:ext cx="2438717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>
            <a:spLocks noGrp="1"/>
          </p:cNvSpPr>
          <p:nvPr>
            <p:ph type="pic" idx="2"/>
          </p:nvPr>
        </p:nvSpPr>
        <p:spPr>
          <a:xfrm>
            <a:off x="4" y="0"/>
            <a:ext cx="15601949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Team">
  <p:cSld name="Our Team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>
            <a:spLocks noGrp="1"/>
          </p:cNvSpPr>
          <p:nvPr>
            <p:ph type="pic" idx="2"/>
          </p:nvPr>
        </p:nvSpPr>
        <p:spPr>
          <a:xfrm>
            <a:off x="3290987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>
            <a:spLocks noGrp="1"/>
          </p:cNvSpPr>
          <p:nvPr>
            <p:ph type="pic" idx="3"/>
          </p:nvPr>
        </p:nvSpPr>
        <p:spPr>
          <a:xfrm>
            <a:off x="7909052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>
            <a:spLocks noGrp="1"/>
          </p:cNvSpPr>
          <p:nvPr>
            <p:ph type="pic" idx="4"/>
          </p:nvPr>
        </p:nvSpPr>
        <p:spPr>
          <a:xfrm>
            <a:off x="12585304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>
            <a:spLocks noGrp="1"/>
          </p:cNvSpPr>
          <p:nvPr>
            <p:ph type="pic" idx="5"/>
          </p:nvPr>
        </p:nvSpPr>
        <p:spPr>
          <a:xfrm>
            <a:off x="17261102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ctrTitle"/>
          </p:nvPr>
        </p:nvSpPr>
        <p:spPr>
          <a:xfrm>
            <a:off x="1829038" y="567772"/>
            <a:ext cx="20729098" cy="11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0" name="Google Shape;110;p22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1" name="Google Shape;111;p22"/>
          <p:cNvSpPr/>
          <p:nvPr/>
        </p:nvSpPr>
        <p:spPr>
          <a:xfrm>
            <a:off x="0" y="12410059"/>
            <a:ext cx="24387174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1"/>
          </p:nvPr>
        </p:nvSpPr>
        <p:spPr>
          <a:xfrm>
            <a:off x="1852919" y="1433052"/>
            <a:ext cx="20655938" cy="10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S w Color">
  <p:cSld name="TS w Colo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ctrTitle"/>
          </p:nvPr>
        </p:nvSpPr>
        <p:spPr>
          <a:xfrm>
            <a:off x="1829038" y="567772"/>
            <a:ext cx="20729098" cy="11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9" name="Google Shape;119;p24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1852919" y="1433052"/>
            <a:ext cx="20655938" cy="10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S No Color">
  <p:cSld name="TS No Colo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ctrTitle"/>
          </p:nvPr>
        </p:nvSpPr>
        <p:spPr>
          <a:xfrm>
            <a:off x="1829038" y="567772"/>
            <a:ext cx="20729098" cy="11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5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5" name="Google Shape;125;p25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6" name="Google Shape;126;p25"/>
          <p:cNvSpPr/>
          <p:nvPr/>
        </p:nvSpPr>
        <p:spPr>
          <a:xfrm>
            <a:off x="0" y="12410059"/>
            <a:ext cx="24387174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1"/>
          </p:nvPr>
        </p:nvSpPr>
        <p:spPr>
          <a:xfrm>
            <a:off x="1852919" y="1433052"/>
            <a:ext cx="20655938" cy="10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6">
  <p:cSld name="iPhone 6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0" name="Google Shape;130;p26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79797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0" y="12410059"/>
            <a:ext cx="24387174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2" name="Google Shape;132;p26"/>
          <p:cNvSpPr>
            <a:spLocks noGrp="1"/>
          </p:cNvSpPr>
          <p:nvPr>
            <p:ph type="pic" idx="2"/>
          </p:nvPr>
        </p:nvSpPr>
        <p:spPr>
          <a:xfrm>
            <a:off x="1865314" y="2641600"/>
            <a:ext cx="4891087" cy="865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ection Header">
  <p:cSld name="8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16426223" y="3706854"/>
            <a:ext cx="5882547" cy="777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6 White">
  <p:cSld name="iPhone 6 Whit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>
            <a:spLocks noGrp="1"/>
          </p:cNvSpPr>
          <p:nvPr>
            <p:ph type="pic" idx="2"/>
          </p:nvPr>
        </p:nvSpPr>
        <p:spPr>
          <a:xfrm>
            <a:off x="10102693" y="4239459"/>
            <a:ext cx="4181656" cy="733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ad Air">
  <p:cSld name="iPad Ai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29"/>
          <p:cNvSpPr>
            <a:spLocks noGrp="1"/>
          </p:cNvSpPr>
          <p:nvPr>
            <p:ph type="pic" idx="2"/>
          </p:nvPr>
        </p:nvSpPr>
        <p:spPr>
          <a:xfrm>
            <a:off x="8659449" y="4239459"/>
            <a:ext cx="6985291" cy="972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cbook">
  <p:cSld name="Macboo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0"/>
          <p:cNvSpPr>
            <a:spLocks noGrp="1"/>
          </p:cNvSpPr>
          <p:nvPr>
            <p:ph type="pic" idx="2"/>
          </p:nvPr>
        </p:nvSpPr>
        <p:spPr>
          <a:xfrm>
            <a:off x="8216899" y="3779838"/>
            <a:ext cx="7918450" cy="498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31"/>
          <p:cNvSpPr>
            <a:spLocks noGrp="1"/>
          </p:cNvSpPr>
          <p:nvPr>
            <p:ph type="pic" idx="2"/>
          </p:nvPr>
        </p:nvSpPr>
        <p:spPr>
          <a:xfrm>
            <a:off x="8077201" y="3749679"/>
            <a:ext cx="7918450" cy="43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4" y="0"/>
            <a:ext cx="15601949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">
  <p:cSld name="Contact U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32"/>
          <p:cNvSpPr>
            <a:spLocks noGrp="1"/>
          </p:cNvSpPr>
          <p:nvPr>
            <p:ph type="pic" idx="2"/>
          </p:nvPr>
        </p:nvSpPr>
        <p:spPr>
          <a:xfrm>
            <a:off x="0" y="3318969"/>
            <a:ext cx="24387174" cy="591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Message">
  <p:cSld name="Welcome Messag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5"/>
          <p:cNvSpPr>
            <a:spLocks noGrp="1"/>
          </p:cNvSpPr>
          <p:nvPr>
            <p:ph type="pic" idx="2"/>
          </p:nvPr>
        </p:nvSpPr>
        <p:spPr>
          <a:xfrm>
            <a:off x="9781570" y="1585467"/>
            <a:ext cx="4824036" cy="482403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4759089" y="6809613"/>
            <a:ext cx="14868997" cy="119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3658076" y="8638229"/>
            <a:ext cx="17071023" cy="279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s">
  <p:cSld name="Break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>
            <a:spLocks noGrp="1"/>
          </p:cNvSpPr>
          <p:nvPr>
            <p:ph type="pic" idx="2"/>
          </p:nvPr>
        </p:nvSpPr>
        <p:spPr>
          <a:xfrm>
            <a:off x="0" y="0"/>
            <a:ext cx="2438717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Team">
  <p:cSld name="Our Team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3290987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>
            <a:spLocks noGrp="1"/>
          </p:cNvSpPr>
          <p:nvPr>
            <p:ph type="pic" idx="3"/>
          </p:nvPr>
        </p:nvSpPr>
        <p:spPr>
          <a:xfrm>
            <a:off x="7909052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>
            <a:spLocks noGrp="1"/>
          </p:cNvSpPr>
          <p:nvPr>
            <p:ph type="pic" idx="4"/>
          </p:nvPr>
        </p:nvSpPr>
        <p:spPr>
          <a:xfrm>
            <a:off x="12585304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5"/>
          </p:nvPr>
        </p:nvSpPr>
        <p:spPr>
          <a:xfrm>
            <a:off x="17261102" y="4126612"/>
            <a:ext cx="3983039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ctrTitle"/>
          </p:nvPr>
        </p:nvSpPr>
        <p:spPr>
          <a:xfrm>
            <a:off x="1829038" y="567772"/>
            <a:ext cx="20729098" cy="11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" name="Google Shape;40;p7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" name="Google Shape;41;p7"/>
          <p:cNvSpPr/>
          <p:nvPr/>
        </p:nvSpPr>
        <p:spPr>
          <a:xfrm>
            <a:off x="0" y="12410059"/>
            <a:ext cx="24387174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1852919" y="1433052"/>
            <a:ext cx="20655938" cy="10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S w Color">
  <p:cSld name="TS w Colo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1829038" y="567772"/>
            <a:ext cx="20729098" cy="11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8" name="Google Shape;48;p8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1852919" y="1433052"/>
            <a:ext cx="20655938" cy="10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S No Color">
  <p:cSld name="TS No Colo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ctrTitle"/>
          </p:nvPr>
        </p:nvSpPr>
        <p:spPr>
          <a:xfrm>
            <a:off x="1829038" y="567772"/>
            <a:ext cx="20729098" cy="11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4" name="Google Shape;54;p9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0" y="12410059"/>
            <a:ext cx="24387174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852919" y="1433052"/>
            <a:ext cx="20655938" cy="107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6">
  <p:cSld name="iPhone 6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9" name="Google Shape;59;p10"/>
          <p:cNvSpPr txBox="1"/>
          <p:nvPr/>
        </p:nvSpPr>
        <p:spPr>
          <a:xfrm>
            <a:off x="1865622" y="1478876"/>
            <a:ext cx="20655938" cy="8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0" name="Google Shape;60;p10"/>
          <p:cNvSpPr/>
          <p:nvPr/>
        </p:nvSpPr>
        <p:spPr>
          <a:xfrm>
            <a:off x="0" y="12410059"/>
            <a:ext cx="24387174" cy="1305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1" name="Google Shape;61;p10"/>
          <p:cNvSpPr>
            <a:spLocks noGrp="1"/>
          </p:cNvSpPr>
          <p:nvPr>
            <p:ph type="pic" idx="2"/>
          </p:nvPr>
        </p:nvSpPr>
        <p:spPr>
          <a:xfrm>
            <a:off x="1865314" y="2641600"/>
            <a:ext cx="4891087" cy="865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13" name="Google Shape;13;p1"/>
          <p:cNvGrpSpPr/>
          <p:nvPr/>
        </p:nvGrpSpPr>
        <p:grpSpPr>
          <a:xfrm>
            <a:off x="-28864" y="13604787"/>
            <a:ext cx="24538664" cy="181429"/>
            <a:chOff x="606161" y="2106824"/>
            <a:chExt cx="6205940" cy="1241188"/>
          </a:xfrm>
        </p:grpSpPr>
        <p:sp>
          <p:nvSpPr>
            <p:cNvPr id="14" name="Google Shape;14;p1"/>
            <p:cNvSpPr/>
            <p:nvPr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Gotham Bold" pitchFamily="50" charset="0"/>
          <a:ea typeface="Gotham Bold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1219359" y="549277"/>
            <a:ext cx="2194845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  <a:defRPr sz="5900" b="0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13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22909784" y="413516"/>
            <a:ext cx="824809" cy="6560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182625" rIns="0" bIns="1826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4" name="Google Shape;84;p17"/>
          <p:cNvGrpSpPr/>
          <p:nvPr/>
        </p:nvGrpSpPr>
        <p:grpSpPr>
          <a:xfrm>
            <a:off x="-28864" y="13604787"/>
            <a:ext cx="24538664" cy="181429"/>
            <a:chOff x="606161" y="2106824"/>
            <a:chExt cx="6205940" cy="1241188"/>
          </a:xfrm>
        </p:grpSpPr>
        <p:sp>
          <p:nvSpPr>
            <p:cNvPr id="85" name="Google Shape;85;p17"/>
            <p:cNvSpPr/>
            <p:nvPr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endParaRPr sz="4300" b="0" i="0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ransition spd="med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ts.bilgi.edu.tr/Department/PacketSchedul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>
            <a:spLocks noGrp="1"/>
          </p:cNvSpPr>
          <p:nvPr>
            <p:ph type="ctrTitle"/>
          </p:nvPr>
        </p:nvSpPr>
        <p:spPr>
          <a:xfrm>
            <a:off x="3627847" y="7962833"/>
            <a:ext cx="17131486" cy="1508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</a:pPr>
            <a:r>
              <a:rPr lang="en-US" sz="8800" i="0" u="none" strike="noStrike" cap="none" dirty="0">
                <a:solidFill>
                  <a:srgbClr val="FF0000"/>
                </a:solidFill>
                <a:latin typeface="Gotham Black" panose="02000604040000020004" pitchFamily="50" charset="0"/>
                <a:sym typeface="Open Sans"/>
              </a:rPr>
              <a:t>COURSE REGISTRATION</a:t>
            </a:r>
            <a:endParaRPr lang="en-US" sz="5900" i="0" u="none" strike="noStrike" cap="none" dirty="0">
              <a:solidFill>
                <a:srgbClr val="FF0000"/>
              </a:solidFill>
              <a:latin typeface="Gotham Black" panose="02000604040000020004" pitchFamily="50" charset="0"/>
              <a:sym typeface="Open Sans"/>
            </a:endParaRPr>
          </a:p>
        </p:txBody>
      </p:sp>
      <p:sp>
        <p:nvSpPr>
          <p:cNvPr id="156" name="Google Shape;156;p33"/>
          <p:cNvSpPr txBox="1">
            <a:spLocks noGrp="1"/>
          </p:cNvSpPr>
          <p:nvPr>
            <p:ph type="subTitle" idx="1"/>
          </p:nvPr>
        </p:nvSpPr>
        <p:spPr>
          <a:xfrm>
            <a:off x="3658076" y="10727275"/>
            <a:ext cx="17071023" cy="111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tx1"/>
                </a:solidFill>
                <a:latin typeface="Gotham Light" pitchFamily="50" charset="0"/>
                <a:sym typeface="Open Sans Light"/>
              </a:rPr>
              <a:t>Graduate Student Affairs </a:t>
            </a:r>
          </a:p>
        </p:txBody>
      </p:sp>
      <p:sp>
        <p:nvSpPr>
          <p:cNvPr id="157" name="Google Shape;157;p33"/>
          <p:cNvSpPr/>
          <p:nvPr/>
        </p:nvSpPr>
        <p:spPr>
          <a:xfrm>
            <a:off x="11416764" y="9942068"/>
            <a:ext cx="1553645" cy="128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6" name="Google Shape;87;p17" descr="santralistanbul_arisv.jpg"/>
          <p:cNvPicPr preferRelativeResize="0"/>
          <p:nvPr/>
        </p:nvPicPr>
        <p:blipFill rotWithShape="1">
          <a:blip r:embed="rId3">
            <a:alphaModFix/>
            <a:extLst/>
          </a:blip>
          <a:srcRect t="16225" b="38073"/>
          <a:stretch/>
        </p:blipFill>
        <p:spPr>
          <a:xfrm>
            <a:off x="-14287" y="691618"/>
            <a:ext cx="24387175" cy="624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/>
          <p:nvPr/>
        </p:nvSpPr>
        <p:spPr>
          <a:xfrm>
            <a:off x="15583805" y="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Please read carefully.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‘next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328" name="Google Shape;328;p50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0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50" descr="C:\Users\burcak\Downloads\İstanbul Bilgi University-  Student (5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6" y="3039236"/>
            <a:ext cx="14210165" cy="670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/>
          <p:nvPr/>
        </p:nvSpPr>
        <p:spPr>
          <a:xfrm>
            <a:off x="15583805" y="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can view your semester credit load.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‘next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6" name="Google Shape;336;p51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1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51" descr="C:\Users\burcak\Downloads\İstanbul Bilgi University- (14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0" y="3124265"/>
            <a:ext cx="14617454" cy="6897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"/>
          <p:cNvSpPr/>
          <p:nvPr/>
        </p:nvSpPr>
        <p:spPr>
          <a:xfrm>
            <a:off x="15583805" y="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Make your selection from the options.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‘next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344" name="Google Shape;344;p52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2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52" descr="C:\Users\burcak\Downloads\İstanbul Bilgi University- (15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75" y="3563122"/>
            <a:ext cx="13687426" cy="6458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/>
          <p:nvPr/>
        </p:nvSpPr>
        <p:spPr>
          <a:xfrm>
            <a:off x="15583805" y="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Choose a course for your elective slot under the related program.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‘next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300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2" name="Google Shape;352;p53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53" descr="C:\Users\burcak\Downloads\İstanbul Bilgi University- (16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908" y="3557620"/>
            <a:ext cx="14727377" cy="694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/>
          <p:nvPr/>
        </p:nvSpPr>
        <p:spPr>
          <a:xfrm>
            <a:off x="15583805" y="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endParaRPr sz="237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can view the course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have selected.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‘next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continue.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9" name="Google Shape;359;p54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54" descr="C:\Users\burcak\Downloads\İstanbul Bilgi University- (3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058" y="3816459"/>
            <a:ext cx="14725750" cy="694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"/>
          <p:cNvSpPr/>
          <p:nvPr/>
        </p:nvSpPr>
        <p:spPr>
          <a:xfrm>
            <a:off x="15583805" y="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On the opening screen, you can view the instructor, campus, free seat information and  you can also view whether the class conflicts with another class you have selected.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Click ‘next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tr-TR"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tr-TR" sz="43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tr-TR"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6" name="Google Shape;366;p55"/>
          <p:cNvSpPr txBox="1"/>
          <p:nvPr/>
        </p:nvSpPr>
        <p:spPr>
          <a:xfrm>
            <a:off x="22815013" y="10580914"/>
            <a:ext cx="523770" cy="301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55" descr="C:\Users\burcak\Downloads\İstanbul Bilgi University- (2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052" y="3612637"/>
            <a:ext cx="14767211" cy="696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9"/>
          <p:cNvSpPr/>
          <p:nvPr/>
        </p:nvSpPr>
        <p:spPr>
          <a:xfrm>
            <a:off x="15586241" y="19244"/>
            <a:ext cx="8800934" cy="137584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can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4300" b="0" i="0" u="sng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finish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your registration.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next to continue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OR, if you would like to make </a:t>
            </a:r>
            <a:r>
              <a:rPr lang="en-US" sz="4300" b="0" i="0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any changes, you can click on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‘</a:t>
            </a:r>
            <a:r>
              <a:rPr lang="en-US" sz="4300" b="0" i="0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Undo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button.</a:t>
            </a:r>
            <a:endParaRPr sz="1400" b="0" i="0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If you would like to do your course registration from the beginning, then please use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‘</a:t>
            </a:r>
            <a:r>
              <a:rPr lang="en-US" sz="4300" b="0" i="0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Restart.’</a:t>
            </a:r>
            <a:endParaRPr sz="1400" b="0" i="0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397" name="Google Shape;397;p59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9"/>
          <p:cNvSpPr/>
          <p:nvPr/>
        </p:nvSpPr>
        <p:spPr>
          <a:xfrm>
            <a:off x="16570266" y="1008626"/>
            <a:ext cx="1196774" cy="7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23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59" descr="C:\Users\burcak\Downloads\İstanbul Bilgi University- (20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911" y="3240903"/>
            <a:ext cx="14949966" cy="7054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/>
          <p:nvPr/>
        </p:nvSpPr>
        <p:spPr>
          <a:xfrm>
            <a:off x="15566998" y="0"/>
            <a:ext cx="8820177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can finish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your registration.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Please read the information  carefully.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on the </a:t>
            </a:r>
            <a:r>
              <a:rPr lang="en-US" sz="4300" b="0" i="0" u="sng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Checkboxes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.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</a:t>
            </a:r>
            <a:r>
              <a:rPr lang="en-US" sz="4300" b="0" i="0" u="sng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Finish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. 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5" name="Google Shape;405;p60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60"/>
          <p:cNvSpPr/>
          <p:nvPr/>
        </p:nvSpPr>
        <p:spPr>
          <a:xfrm>
            <a:off x="16570266" y="1724064"/>
            <a:ext cx="1196774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23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60" descr="C:\Users\burcak\Downloads\İstanbul Bilgi University- Student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376227"/>
            <a:ext cx="14622404" cy="6899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/>
          <p:nvPr/>
        </p:nvSpPr>
        <p:spPr>
          <a:xfrm>
            <a:off x="15528514" y="0"/>
            <a:ext cx="8858661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lvl="0" algn="ctr">
              <a:buSzPts val="4300"/>
            </a:pPr>
            <a:endParaRPr lang="en-US" sz="4300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lvl="0" algn="ctr">
              <a:buSzPts val="4300"/>
            </a:pP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Your course registration will be submitted for your advisor’s approval. Please check your schedule under </a:t>
            </a:r>
            <a:r>
              <a:rPr lang="en-US" sz="4300" u="sng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Schedule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413" name="Google Shape;413;p61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1"/>
          <p:cNvSpPr/>
          <p:nvPr/>
        </p:nvSpPr>
        <p:spPr>
          <a:xfrm>
            <a:off x="16570266" y="2782484"/>
            <a:ext cx="1196774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23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61" descr="C:\Users\burcak\Downloads\İstanbul Bilgi University-  Student (7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435" y="3456015"/>
            <a:ext cx="14779570" cy="697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3"/>
          <p:cNvSpPr txBox="1"/>
          <p:nvPr/>
        </p:nvSpPr>
        <p:spPr>
          <a:xfrm>
            <a:off x="3662478" y="6622592"/>
            <a:ext cx="17131486" cy="24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Open Sans"/>
              <a:buNone/>
            </a:pPr>
            <a:endParaRPr sz="8800" b="0" i="0" u="none" strike="noStrike" cap="none">
              <a:solidFill>
                <a:srgbClr val="59595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1" name="Google Shape;431;p63"/>
          <p:cNvSpPr/>
          <p:nvPr/>
        </p:nvSpPr>
        <p:spPr>
          <a:xfrm>
            <a:off x="4664000" y="4484536"/>
            <a:ext cx="16484658" cy="723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595959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STEPS FOR EDITING COURSES</a:t>
            </a:r>
            <a:endParaRPr lang="en-US" sz="1400" b="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300" b="0" i="0" u="none" strike="noStrike" cap="none" dirty="0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000" b="0" i="0" u="none" strike="noStrike" cap="none" dirty="0">
              <a:solidFill>
                <a:srgbClr val="595959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595959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Click on ‘Term Registration.’</a:t>
            </a:r>
            <a:endParaRPr sz="4000" b="0" i="0" u="none" strike="noStrike" cap="none" dirty="0">
              <a:solidFill>
                <a:srgbClr val="595959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000" b="0" i="0" u="none" strike="noStrike" cap="none" dirty="0">
              <a:solidFill>
                <a:srgbClr val="595959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595959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Enter your registration code to restart your course registration.</a:t>
            </a:r>
            <a:endParaRPr sz="4000" b="0" i="0" u="none" strike="noStrike" cap="none" dirty="0">
              <a:solidFill>
                <a:srgbClr val="595959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000" b="0" i="0" u="none" strike="noStrike" cap="none" dirty="0">
              <a:solidFill>
                <a:srgbClr val="595959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595959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When you complete your selection, click the finish button and get your registration code approved by your advisor.</a:t>
            </a:r>
            <a:endParaRPr sz="12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429" name="Google Shape;429;p63"/>
          <p:cNvSpPr/>
          <p:nvPr/>
        </p:nvSpPr>
        <p:spPr>
          <a:xfrm>
            <a:off x="4751815" y="5410124"/>
            <a:ext cx="1553645" cy="128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0" name="Google Shape;430;p63"/>
          <p:cNvSpPr/>
          <p:nvPr/>
        </p:nvSpPr>
        <p:spPr>
          <a:xfrm>
            <a:off x="5486400" y="7358051"/>
            <a:ext cx="126564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3"/>
          <p:cNvSpPr/>
          <p:nvPr/>
        </p:nvSpPr>
        <p:spPr>
          <a:xfrm flipH="1">
            <a:off x="2835293" y="6355798"/>
            <a:ext cx="560416" cy="533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7727" y="41549"/>
                </a:moveTo>
                <a:cubicBezTo>
                  <a:pt x="119233" y="43262"/>
                  <a:pt x="119994" y="45398"/>
                  <a:pt x="119994" y="47959"/>
                </a:cubicBezTo>
                <a:cubicBezTo>
                  <a:pt x="119994" y="50409"/>
                  <a:pt x="119233" y="52546"/>
                  <a:pt x="117727" y="54376"/>
                </a:cubicBezTo>
                <a:lnTo>
                  <a:pt x="85750" y="92962"/>
                </a:lnTo>
                <a:cubicBezTo>
                  <a:pt x="83533" y="95601"/>
                  <a:pt x="81616" y="96533"/>
                  <a:pt x="80011" y="95735"/>
                </a:cubicBezTo>
                <a:cubicBezTo>
                  <a:pt x="78405" y="94937"/>
                  <a:pt x="77605" y="92666"/>
                  <a:pt x="77605" y="88978"/>
                </a:cubicBezTo>
                <a:lnTo>
                  <a:pt x="77605" y="63202"/>
                </a:lnTo>
                <a:cubicBezTo>
                  <a:pt x="66233" y="63297"/>
                  <a:pt x="56238" y="64764"/>
                  <a:pt x="47588" y="67604"/>
                </a:cubicBezTo>
                <a:cubicBezTo>
                  <a:pt x="38950" y="70477"/>
                  <a:pt x="31661" y="74294"/>
                  <a:pt x="25716" y="79142"/>
                </a:cubicBezTo>
                <a:cubicBezTo>
                  <a:pt x="19772" y="83985"/>
                  <a:pt x="15105" y="89681"/>
                  <a:pt x="11722" y="96254"/>
                </a:cubicBezTo>
                <a:cubicBezTo>
                  <a:pt x="8333" y="102782"/>
                  <a:pt x="6211" y="109862"/>
                  <a:pt x="5344" y="117416"/>
                </a:cubicBezTo>
                <a:cubicBezTo>
                  <a:pt x="5166" y="119129"/>
                  <a:pt x="4361" y="120000"/>
                  <a:pt x="2922" y="120000"/>
                </a:cubicBezTo>
                <a:lnTo>
                  <a:pt x="2783" y="120000"/>
                </a:lnTo>
                <a:cubicBezTo>
                  <a:pt x="1372" y="120000"/>
                  <a:pt x="555" y="119135"/>
                  <a:pt x="377" y="117416"/>
                </a:cubicBezTo>
                <a:cubicBezTo>
                  <a:pt x="122" y="114744"/>
                  <a:pt x="0" y="112099"/>
                  <a:pt x="0" y="109455"/>
                </a:cubicBezTo>
                <a:cubicBezTo>
                  <a:pt x="0" y="98558"/>
                  <a:pt x="1533" y="88326"/>
                  <a:pt x="4661" y="78701"/>
                </a:cubicBezTo>
                <a:cubicBezTo>
                  <a:pt x="7761" y="69105"/>
                  <a:pt x="12483" y="60686"/>
                  <a:pt x="18850" y="53522"/>
                </a:cubicBezTo>
                <a:cubicBezTo>
                  <a:pt x="25211" y="46330"/>
                  <a:pt x="33266" y="40617"/>
                  <a:pt x="43005" y="36405"/>
                </a:cubicBezTo>
                <a:cubicBezTo>
                  <a:pt x="52738" y="32198"/>
                  <a:pt x="64272" y="30027"/>
                  <a:pt x="77605" y="29944"/>
                </a:cubicBezTo>
                <a:lnTo>
                  <a:pt x="77605" y="7041"/>
                </a:lnTo>
                <a:cubicBezTo>
                  <a:pt x="77605" y="3302"/>
                  <a:pt x="78394" y="1048"/>
                  <a:pt x="79955" y="251"/>
                </a:cubicBezTo>
                <a:cubicBezTo>
                  <a:pt x="81505" y="-513"/>
                  <a:pt x="83450" y="446"/>
                  <a:pt x="85750" y="3057"/>
                </a:cubicBezTo>
                <a:lnTo>
                  <a:pt x="117727" y="41549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3" name="Google Shape;433;p63"/>
          <p:cNvSpPr/>
          <p:nvPr/>
        </p:nvSpPr>
        <p:spPr>
          <a:xfrm>
            <a:off x="2900242" y="7617772"/>
            <a:ext cx="495467" cy="48313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7436" y="70538"/>
                </a:moveTo>
                <a:lnTo>
                  <a:pt x="109999" y="55538"/>
                </a:lnTo>
                <a:lnTo>
                  <a:pt x="109999" y="96022"/>
                </a:lnTo>
                <a:cubicBezTo>
                  <a:pt x="109999" y="99300"/>
                  <a:pt x="109454" y="102383"/>
                  <a:pt x="108371" y="105272"/>
                </a:cubicBezTo>
                <a:cubicBezTo>
                  <a:pt x="107282" y="108161"/>
                  <a:pt x="105837" y="110711"/>
                  <a:pt x="104015" y="112894"/>
                </a:cubicBezTo>
                <a:cubicBezTo>
                  <a:pt x="102198" y="115083"/>
                  <a:pt x="100087" y="116816"/>
                  <a:pt x="97692" y="118088"/>
                </a:cubicBezTo>
                <a:cubicBezTo>
                  <a:pt x="95303" y="119361"/>
                  <a:pt x="92730" y="119994"/>
                  <a:pt x="89941" y="119994"/>
                </a:cubicBezTo>
                <a:lnTo>
                  <a:pt x="19974" y="119994"/>
                </a:lnTo>
                <a:cubicBezTo>
                  <a:pt x="17240" y="119994"/>
                  <a:pt x="14640" y="119361"/>
                  <a:pt x="12195" y="118088"/>
                </a:cubicBezTo>
                <a:cubicBezTo>
                  <a:pt x="9745" y="116816"/>
                  <a:pt x="7622" y="115083"/>
                  <a:pt x="5844" y="112894"/>
                </a:cubicBezTo>
                <a:cubicBezTo>
                  <a:pt x="4078" y="110711"/>
                  <a:pt x="2650" y="108161"/>
                  <a:pt x="1589" y="105272"/>
                </a:cubicBezTo>
                <a:cubicBezTo>
                  <a:pt x="527" y="102383"/>
                  <a:pt x="0" y="99300"/>
                  <a:pt x="0" y="96022"/>
                </a:cubicBezTo>
                <a:lnTo>
                  <a:pt x="0" y="23972"/>
                </a:lnTo>
                <a:cubicBezTo>
                  <a:pt x="0" y="20677"/>
                  <a:pt x="527" y="17577"/>
                  <a:pt x="1589" y="14622"/>
                </a:cubicBezTo>
                <a:cubicBezTo>
                  <a:pt x="2650" y="11700"/>
                  <a:pt x="4078" y="9138"/>
                  <a:pt x="5844" y="7016"/>
                </a:cubicBezTo>
                <a:cubicBezTo>
                  <a:pt x="7622" y="4877"/>
                  <a:pt x="9745" y="3177"/>
                  <a:pt x="12195" y="1905"/>
                </a:cubicBezTo>
                <a:cubicBezTo>
                  <a:pt x="14640" y="633"/>
                  <a:pt x="17240" y="0"/>
                  <a:pt x="19974" y="0"/>
                </a:cubicBezTo>
                <a:lnTo>
                  <a:pt x="89941" y="0"/>
                </a:lnTo>
                <a:cubicBezTo>
                  <a:pt x="91125" y="0"/>
                  <a:pt x="92258" y="144"/>
                  <a:pt x="93330" y="455"/>
                </a:cubicBezTo>
                <a:lnTo>
                  <a:pt x="81163" y="15077"/>
                </a:lnTo>
                <a:lnTo>
                  <a:pt x="19974" y="15077"/>
                </a:lnTo>
                <a:cubicBezTo>
                  <a:pt x="17934" y="15077"/>
                  <a:pt x="16190" y="15927"/>
                  <a:pt x="14734" y="17688"/>
                </a:cubicBezTo>
                <a:cubicBezTo>
                  <a:pt x="13284" y="19422"/>
                  <a:pt x="12562" y="21527"/>
                  <a:pt x="12562" y="23972"/>
                </a:cubicBezTo>
                <a:lnTo>
                  <a:pt x="12562" y="96022"/>
                </a:lnTo>
                <a:cubicBezTo>
                  <a:pt x="12562" y="98466"/>
                  <a:pt x="13284" y="100561"/>
                  <a:pt x="14734" y="102288"/>
                </a:cubicBezTo>
                <a:cubicBezTo>
                  <a:pt x="16190" y="104050"/>
                  <a:pt x="17934" y="104933"/>
                  <a:pt x="19974" y="104933"/>
                </a:cubicBezTo>
                <a:lnTo>
                  <a:pt x="89941" y="104933"/>
                </a:lnTo>
                <a:cubicBezTo>
                  <a:pt x="91986" y="104933"/>
                  <a:pt x="93753" y="104050"/>
                  <a:pt x="95219" y="102288"/>
                </a:cubicBezTo>
                <a:cubicBezTo>
                  <a:pt x="96703" y="100561"/>
                  <a:pt x="97436" y="98466"/>
                  <a:pt x="97436" y="96022"/>
                </a:cubicBezTo>
                <a:lnTo>
                  <a:pt x="97436" y="70538"/>
                </a:lnTo>
                <a:close/>
                <a:moveTo>
                  <a:pt x="118527" y="15533"/>
                </a:moveTo>
                <a:cubicBezTo>
                  <a:pt x="119533" y="16727"/>
                  <a:pt x="120005" y="18177"/>
                  <a:pt x="119994" y="19877"/>
                </a:cubicBezTo>
                <a:cubicBezTo>
                  <a:pt x="119966" y="21561"/>
                  <a:pt x="119477" y="22977"/>
                  <a:pt x="118527" y="24122"/>
                </a:cubicBezTo>
                <a:lnTo>
                  <a:pt x="72256" y="79700"/>
                </a:lnTo>
                <a:lnTo>
                  <a:pt x="65861" y="87338"/>
                </a:lnTo>
                <a:cubicBezTo>
                  <a:pt x="64872" y="88544"/>
                  <a:pt x="63661" y="89133"/>
                  <a:pt x="62261" y="89133"/>
                </a:cubicBezTo>
                <a:cubicBezTo>
                  <a:pt x="60844" y="89133"/>
                  <a:pt x="59633" y="88544"/>
                  <a:pt x="58644" y="87338"/>
                </a:cubicBezTo>
                <a:lnTo>
                  <a:pt x="52132" y="79700"/>
                </a:lnTo>
                <a:lnTo>
                  <a:pt x="26552" y="48816"/>
                </a:lnTo>
                <a:cubicBezTo>
                  <a:pt x="25557" y="47627"/>
                  <a:pt x="25041" y="46188"/>
                  <a:pt x="25041" y="44477"/>
                </a:cubicBezTo>
                <a:cubicBezTo>
                  <a:pt x="25041" y="42794"/>
                  <a:pt x="25557" y="41338"/>
                  <a:pt x="26552" y="40150"/>
                </a:cubicBezTo>
                <a:lnTo>
                  <a:pt x="32930" y="32477"/>
                </a:lnTo>
                <a:cubicBezTo>
                  <a:pt x="33925" y="31305"/>
                  <a:pt x="35131" y="30700"/>
                  <a:pt x="36547" y="30700"/>
                </a:cubicBezTo>
                <a:cubicBezTo>
                  <a:pt x="37947" y="30700"/>
                  <a:pt x="39131" y="31300"/>
                  <a:pt x="40081" y="32477"/>
                </a:cubicBezTo>
                <a:lnTo>
                  <a:pt x="62216" y="59066"/>
                </a:lnTo>
                <a:lnTo>
                  <a:pt x="104793" y="7800"/>
                </a:lnTo>
                <a:cubicBezTo>
                  <a:pt x="105787" y="6588"/>
                  <a:pt x="107021" y="6022"/>
                  <a:pt x="108476" y="6038"/>
                </a:cubicBezTo>
                <a:cubicBezTo>
                  <a:pt x="109932" y="6066"/>
                  <a:pt x="111126" y="6655"/>
                  <a:pt x="112082" y="7800"/>
                </a:cubicBezTo>
                <a:lnTo>
                  <a:pt x="118527" y="15533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4" name="Google Shape;434;p63"/>
          <p:cNvSpPr/>
          <p:nvPr/>
        </p:nvSpPr>
        <p:spPr>
          <a:xfrm>
            <a:off x="2835293" y="8771905"/>
            <a:ext cx="652529" cy="68720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38" y="0"/>
                </a:moveTo>
                <a:cubicBezTo>
                  <a:pt x="68338" y="0"/>
                  <a:pt x="76138" y="1566"/>
                  <a:pt x="83394" y="4705"/>
                </a:cubicBezTo>
                <a:cubicBezTo>
                  <a:pt x="90661" y="7822"/>
                  <a:pt x="97016" y="12088"/>
                  <a:pt x="102494" y="17533"/>
                </a:cubicBezTo>
                <a:cubicBezTo>
                  <a:pt x="107955" y="22961"/>
                  <a:pt x="112227" y="29316"/>
                  <a:pt x="115333" y="36611"/>
                </a:cubicBezTo>
                <a:cubicBezTo>
                  <a:pt x="118427" y="43888"/>
                  <a:pt x="119994" y="51700"/>
                  <a:pt x="119994" y="60000"/>
                </a:cubicBezTo>
                <a:cubicBezTo>
                  <a:pt x="119994" y="68294"/>
                  <a:pt x="118427" y="76105"/>
                  <a:pt x="115333" y="83383"/>
                </a:cubicBezTo>
                <a:cubicBezTo>
                  <a:pt x="112227" y="90666"/>
                  <a:pt x="107944" y="97033"/>
                  <a:pt x="102494" y="102461"/>
                </a:cubicBezTo>
                <a:cubicBezTo>
                  <a:pt x="97016" y="107905"/>
                  <a:pt x="90661" y="112172"/>
                  <a:pt x="83394" y="115288"/>
                </a:cubicBezTo>
                <a:cubicBezTo>
                  <a:pt x="76138" y="118427"/>
                  <a:pt x="68338" y="119994"/>
                  <a:pt x="60038" y="119994"/>
                </a:cubicBezTo>
                <a:cubicBezTo>
                  <a:pt x="51716" y="119994"/>
                  <a:pt x="43916" y="118427"/>
                  <a:pt x="36633" y="115288"/>
                </a:cubicBezTo>
                <a:cubicBezTo>
                  <a:pt x="29333" y="112172"/>
                  <a:pt x="22977" y="107905"/>
                  <a:pt x="17544" y="102461"/>
                </a:cubicBezTo>
                <a:cubicBezTo>
                  <a:pt x="12100" y="97033"/>
                  <a:pt x="7827" y="90666"/>
                  <a:pt x="4705" y="83383"/>
                </a:cubicBezTo>
                <a:cubicBezTo>
                  <a:pt x="1566" y="76105"/>
                  <a:pt x="0" y="68294"/>
                  <a:pt x="0" y="60000"/>
                </a:cubicBezTo>
                <a:cubicBezTo>
                  <a:pt x="0" y="51700"/>
                  <a:pt x="1566" y="43888"/>
                  <a:pt x="4705" y="36611"/>
                </a:cubicBezTo>
                <a:cubicBezTo>
                  <a:pt x="7827" y="29316"/>
                  <a:pt x="12116" y="22961"/>
                  <a:pt x="17544" y="17533"/>
                </a:cubicBezTo>
                <a:cubicBezTo>
                  <a:pt x="22977" y="12088"/>
                  <a:pt x="29333" y="7822"/>
                  <a:pt x="36633" y="4705"/>
                </a:cubicBezTo>
                <a:cubicBezTo>
                  <a:pt x="43900" y="1566"/>
                  <a:pt x="51700" y="0"/>
                  <a:pt x="60038" y="0"/>
                </a:cubicBezTo>
                <a:moveTo>
                  <a:pt x="100911" y="48955"/>
                </a:moveTo>
                <a:cubicBezTo>
                  <a:pt x="101600" y="48266"/>
                  <a:pt x="101961" y="47400"/>
                  <a:pt x="101994" y="46411"/>
                </a:cubicBezTo>
                <a:cubicBezTo>
                  <a:pt x="102011" y="45394"/>
                  <a:pt x="101661" y="44561"/>
                  <a:pt x="100911" y="43855"/>
                </a:cubicBezTo>
                <a:lnTo>
                  <a:pt x="93094" y="35822"/>
                </a:lnTo>
                <a:cubicBezTo>
                  <a:pt x="92294" y="35116"/>
                  <a:pt x="91411" y="34772"/>
                  <a:pt x="90422" y="34772"/>
                </a:cubicBezTo>
                <a:cubicBezTo>
                  <a:pt x="89438" y="34772"/>
                  <a:pt x="88588" y="35116"/>
                  <a:pt x="87833" y="35822"/>
                </a:cubicBezTo>
                <a:lnTo>
                  <a:pt x="53866" y="69833"/>
                </a:lnTo>
                <a:cubicBezTo>
                  <a:pt x="53161" y="70538"/>
                  <a:pt x="52311" y="70883"/>
                  <a:pt x="51355" y="70883"/>
                </a:cubicBezTo>
                <a:cubicBezTo>
                  <a:pt x="50383" y="70883"/>
                  <a:pt x="49522" y="70538"/>
                  <a:pt x="48766" y="69833"/>
                </a:cubicBezTo>
                <a:lnTo>
                  <a:pt x="32144" y="53238"/>
                </a:lnTo>
                <a:cubicBezTo>
                  <a:pt x="31438" y="52544"/>
                  <a:pt x="30588" y="52183"/>
                  <a:pt x="29633" y="52183"/>
                </a:cubicBezTo>
                <a:cubicBezTo>
                  <a:pt x="28644" y="52183"/>
                  <a:pt x="27750" y="52544"/>
                  <a:pt x="26883" y="53238"/>
                </a:cubicBezTo>
                <a:lnTo>
                  <a:pt x="19066" y="61188"/>
                </a:lnTo>
                <a:cubicBezTo>
                  <a:pt x="18361" y="61894"/>
                  <a:pt x="18033" y="62761"/>
                  <a:pt x="18033" y="63744"/>
                </a:cubicBezTo>
                <a:cubicBezTo>
                  <a:pt x="18033" y="64750"/>
                  <a:pt x="18361" y="65611"/>
                  <a:pt x="19066" y="66305"/>
                </a:cubicBezTo>
                <a:lnTo>
                  <a:pt x="43038" y="90272"/>
                </a:lnTo>
                <a:cubicBezTo>
                  <a:pt x="43744" y="90961"/>
                  <a:pt x="44683" y="91572"/>
                  <a:pt x="45894" y="92105"/>
                </a:cubicBezTo>
                <a:cubicBezTo>
                  <a:pt x="47100" y="92627"/>
                  <a:pt x="48200" y="92888"/>
                  <a:pt x="49205" y="92888"/>
                </a:cubicBezTo>
                <a:lnTo>
                  <a:pt x="53427" y="92888"/>
                </a:lnTo>
                <a:cubicBezTo>
                  <a:pt x="54416" y="92888"/>
                  <a:pt x="55516" y="92638"/>
                  <a:pt x="56694" y="92138"/>
                </a:cubicBezTo>
                <a:cubicBezTo>
                  <a:pt x="57872" y="91638"/>
                  <a:pt x="58844" y="91011"/>
                  <a:pt x="59594" y="90272"/>
                </a:cubicBezTo>
                <a:lnTo>
                  <a:pt x="100911" y="48955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5" name="Google Shape;435;p63"/>
          <p:cNvSpPr/>
          <p:nvPr/>
        </p:nvSpPr>
        <p:spPr>
          <a:xfrm>
            <a:off x="2952071" y="4584437"/>
            <a:ext cx="497454" cy="533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305" y="41566"/>
                </a:moveTo>
                <a:lnTo>
                  <a:pt x="32661" y="109288"/>
                </a:lnTo>
                <a:lnTo>
                  <a:pt x="0" y="119994"/>
                </a:lnTo>
                <a:lnTo>
                  <a:pt x="10716" y="87338"/>
                </a:lnTo>
                <a:lnTo>
                  <a:pt x="78427" y="19677"/>
                </a:lnTo>
                <a:lnTo>
                  <a:pt x="100305" y="41566"/>
                </a:lnTo>
                <a:close/>
                <a:moveTo>
                  <a:pt x="80466" y="36016"/>
                </a:moveTo>
                <a:cubicBezTo>
                  <a:pt x="81511" y="34972"/>
                  <a:pt x="81511" y="33844"/>
                  <a:pt x="80466" y="32655"/>
                </a:cubicBezTo>
                <a:cubicBezTo>
                  <a:pt x="79961" y="32133"/>
                  <a:pt x="79372" y="31872"/>
                  <a:pt x="78716" y="31872"/>
                </a:cubicBezTo>
                <a:cubicBezTo>
                  <a:pt x="78066" y="31872"/>
                  <a:pt x="77544" y="32133"/>
                  <a:pt x="77122" y="32655"/>
                </a:cubicBezTo>
                <a:lnTo>
                  <a:pt x="23216" y="86411"/>
                </a:lnTo>
                <a:cubicBezTo>
                  <a:pt x="22694" y="86933"/>
                  <a:pt x="22416" y="87505"/>
                  <a:pt x="22416" y="88155"/>
                </a:cubicBezTo>
                <a:cubicBezTo>
                  <a:pt x="22416" y="88811"/>
                  <a:pt x="22694" y="89400"/>
                  <a:pt x="23216" y="89922"/>
                </a:cubicBezTo>
                <a:cubicBezTo>
                  <a:pt x="23622" y="90344"/>
                  <a:pt x="24211" y="90538"/>
                  <a:pt x="24927" y="90538"/>
                </a:cubicBezTo>
                <a:cubicBezTo>
                  <a:pt x="25544" y="90538"/>
                  <a:pt x="26083" y="90344"/>
                  <a:pt x="26577" y="89922"/>
                </a:cubicBezTo>
                <a:lnTo>
                  <a:pt x="80466" y="36016"/>
                </a:lnTo>
                <a:close/>
                <a:moveTo>
                  <a:pt x="117255" y="11488"/>
                </a:moveTo>
                <a:cubicBezTo>
                  <a:pt x="119083" y="13300"/>
                  <a:pt x="119994" y="15500"/>
                  <a:pt x="119994" y="18077"/>
                </a:cubicBezTo>
                <a:cubicBezTo>
                  <a:pt x="119994" y="20672"/>
                  <a:pt x="119083" y="22827"/>
                  <a:pt x="117255" y="24605"/>
                </a:cubicBezTo>
                <a:lnTo>
                  <a:pt x="107972" y="33894"/>
                </a:lnTo>
                <a:lnTo>
                  <a:pt x="86094" y="12027"/>
                </a:lnTo>
                <a:lnTo>
                  <a:pt x="95394" y="2722"/>
                </a:lnTo>
                <a:cubicBezTo>
                  <a:pt x="97188" y="911"/>
                  <a:pt x="99388" y="0"/>
                  <a:pt x="101933" y="0"/>
                </a:cubicBezTo>
                <a:cubicBezTo>
                  <a:pt x="104483" y="0"/>
                  <a:pt x="106683" y="911"/>
                  <a:pt x="108494" y="2722"/>
                </a:cubicBezTo>
                <a:lnTo>
                  <a:pt x="112950" y="7033"/>
                </a:lnTo>
                <a:lnTo>
                  <a:pt x="117255" y="11488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6388" y="1791121"/>
            <a:ext cx="15841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IF YOU CLICK FINISH BUTTON AND FINALIZE YOUR REGISTRATION, YOU CAN RETURN TO THE SYSTEM </a:t>
            </a:r>
          </a:p>
          <a:p>
            <a:pPr algn="ctr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TO CHANGE YOUR COURSES (PROVIDED THAT IT HAS NOT BEEN APPROVED BY THE ADVISOR YET).</a:t>
            </a:r>
            <a:endParaRPr lang="tr-TR" sz="2800" dirty="0">
              <a:solidFill>
                <a:schemeClr val="accent3">
                  <a:lumMod val="75000"/>
                </a:schemeClr>
              </a:solidFill>
              <a:latin typeface="Gotham Light" pitchFamily="50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/>
          <p:nvPr/>
        </p:nvSpPr>
        <p:spPr>
          <a:xfrm>
            <a:off x="0" y="13081001"/>
            <a:ext cx="24387174" cy="139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0" name="Google Shape;170;p35"/>
          <p:cNvSpPr txBox="1">
            <a:spLocks noGrp="1"/>
          </p:cNvSpPr>
          <p:nvPr>
            <p:ph type="ctrTitle"/>
          </p:nvPr>
        </p:nvSpPr>
        <p:spPr>
          <a:xfrm>
            <a:off x="1829038" y="702752"/>
            <a:ext cx="20729098" cy="137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None/>
            </a:pPr>
            <a:r>
              <a:rPr lang="en-US" sz="5900" b="0" i="0" u="none" strike="noStrike" cap="none" dirty="0">
                <a:solidFill>
                  <a:schemeClr val="lt2"/>
                </a:solidFill>
                <a:latin typeface="Gotham Light" pitchFamily="50" charset="0"/>
                <a:sym typeface="Open Sans"/>
              </a:rPr>
              <a:t>Things to know step by step:</a:t>
            </a:r>
            <a:endParaRPr sz="5900" b="0" i="0" u="none" strike="noStrike" cap="none" dirty="0">
              <a:solidFill>
                <a:schemeClr val="lt2"/>
              </a:solidFill>
              <a:latin typeface="Gotham Light" pitchFamily="50" charset="0"/>
              <a:sym typeface="Open Sans"/>
            </a:endParaRPr>
          </a:p>
        </p:txBody>
      </p:sp>
      <p:sp>
        <p:nvSpPr>
          <p:cNvPr id="173" name="Google Shape;173;p35"/>
          <p:cNvSpPr/>
          <p:nvPr/>
        </p:nvSpPr>
        <p:spPr>
          <a:xfrm>
            <a:off x="11416773" y="2211692"/>
            <a:ext cx="1553645" cy="128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74" name="Google Shape;174;p35"/>
          <p:cNvCxnSpPr/>
          <p:nvPr/>
        </p:nvCxnSpPr>
        <p:spPr>
          <a:xfrm>
            <a:off x="12190352" y="3754082"/>
            <a:ext cx="0" cy="7843709"/>
          </a:xfrm>
          <a:prstGeom prst="straightConnector1">
            <a:avLst/>
          </a:prstGeom>
          <a:noFill/>
          <a:ln w="25400" cap="flat" cmpd="sng">
            <a:solidFill>
              <a:srgbClr val="D9D9D9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176" name="Google Shape;176;p35"/>
          <p:cNvSpPr/>
          <p:nvPr/>
        </p:nvSpPr>
        <p:spPr>
          <a:xfrm>
            <a:off x="11680279" y="3099167"/>
            <a:ext cx="1011116" cy="1011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7" name="Google Shape;177;p35"/>
          <p:cNvSpPr/>
          <p:nvPr/>
        </p:nvSpPr>
        <p:spPr>
          <a:xfrm>
            <a:off x="11690946" y="5910927"/>
            <a:ext cx="1011116" cy="10111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0" name="Google Shape;180;p35"/>
          <p:cNvSpPr/>
          <p:nvPr/>
        </p:nvSpPr>
        <p:spPr>
          <a:xfrm>
            <a:off x="11693726" y="10858266"/>
            <a:ext cx="1011116" cy="101111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1" name="Google Shape;181;p35"/>
          <p:cNvSpPr txBox="1"/>
          <p:nvPr/>
        </p:nvSpPr>
        <p:spPr>
          <a:xfrm>
            <a:off x="4130807" y="2961717"/>
            <a:ext cx="7239780" cy="128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2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How to do</a:t>
            </a:r>
            <a:endParaRPr sz="1400" b="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my course registration?</a:t>
            </a:r>
            <a:endParaRPr sz="3500" b="0" i="0" u="none" strike="noStrike" cap="none" dirty="0">
              <a:solidFill>
                <a:schemeClr val="dk2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2" name="Google Shape;182;p35"/>
          <p:cNvSpPr txBox="1"/>
          <p:nvPr/>
        </p:nvSpPr>
        <p:spPr>
          <a:xfrm>
            <a:off x="12704842" y="5720824"/>
            <a:ext cx="7239780" cy="128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2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Approval</a:t>
            </a:r>
            <a:endParaRPr sz="1400" b="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for course registration</a:t>
            </a:r>
            <a:endParaRPr sz="3500" b="0" i="0" u="none" strike="noStrike" cap="none" dirty="0">
              <a:solidFill>
                <a:schemeClr val="dk2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9170610" y="8766174"/>
            <a:ext cx="2499363" cy="8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2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Add-Drop</a:t>
            </a:r>
            <a:endParaRPr sz="1400" b="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</p:txBody>
      </p:sp>
      <p:sp>
        <p:nvSpPr>
          <p:cNvPr id="185" name="Google Shape;185;p35"/>
          <p:cNvSpPr txBox="1"/>
          <p:nvPr/>
        </p:nvSpPr>
        <p:spPr>
          <a:xfrm>
            <a:off x="12700426" y="10960891"/>
            <a:ext cx="2757223" cy="80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25" tIns="108700" rIns="217425" bIns="108700" anchor="t" anchorCtr="0">
            <a:no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2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Withdrawal</a:t>
            </a:r>
            <a:endParaRPr sz="1400" b="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</p:txBody>
      </p:sp>
      <p:sp>
        <p:nvSpPr>
          <p:cNvPr id="186" name="Google Shape;186;p35"/>
          <p:cNvSpPr/>
          <p:nvPr/>
        </p:nvSpPr>
        <p:spPr>
          <a:xfrm>
            <a:off x="11675863" y="8634153"/>
            <a:ext cx="1011116" cy="101111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89" name="Google Shape;18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93502" y="3437949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72830" y="6241648"/>
            <a:ext cx="441514" cy="44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69750" y="9034881"/>
            <a:ext cx="417452" cy="26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48536" y="11187907"/>
            <a:ext cx="474602" cy="409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4"/>
          <p:cNvSpPr/>
          <p:nvPr/>
        </p:nvSpPr>
        <p:spPr>
          <a:xfrm>
            <a:off x="15566998" y="0"/>
            <a:ext cx="8820177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‘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Term Registration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and enter your registration code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restart your course registration.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441" name="Google Shape;441;p64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4"/>
          <p:cNvSpPr/>
          <p:nvPr/>
        </p:nvSpPr>
        <p:spPr>
          <a:xfrm>
            <a:off x="16570266" y="1339863"/>
            <a:ext cx="1196774" cy="662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23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64" descr="C:\Users\burcak\Downloads\Student- Registration-Kayıt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299" y="3040516"/>
            <a:ext cx="15029469" cy="7092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5"/>
          <p:cNvSpPr/>
          <p:nvPr/>
        </p:nvSpPr>
        <p:spPr>
          <a:xfrm>
            <a:off x="11218246" y="2155301"/>
            <a:ext cx="2386125" cy="238612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9" name="Google Shape;449;p65"/>
          <p:cNvSpPr txBox="1"/>
          <p:nvPr/>
        </p:nvSpPr>
        <p:spPr>
          <a:xfrm>
            <a:off x="3662478" y="5745515"/>
            <a:ext cx="17131486" cy="24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Open Sans"/>
              <a:buNone/>
            </a:pPr>
            <a:endParaRPr sz="88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2" name="Google Shape;452;p65"/>
          <p:cNvSpPr/>
          <p:nvPr/>
        </p:nvSpPr>
        <p:spPr>
          <a:xfrm>
            <a:off x="3662478" y="5538029"/>
            <a:ext cx="17338454" cy="565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ADD-DROP</a:t>
            </a:r>
            <a:endParaRPr sz="140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3600" b="1" i="0" u="none" strike="noStrike" cap="none" dirty="0">
              <a:solidFill>
                <a:schemeClr val="lt1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You </a:t>
            </a:r>
            <a:r>
              <a:rPr lang="en-US" sz="3600" dirty="0">
                <a:solidFill>
                  <a:schemeClr val="lt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can 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change your elective courses only during the add-drop period from your personal student page (SIS) under the add-drop link between:</a:t>
            </a:r>
            <a:endParaRPr sz="11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tr-TR" sz="4000" i="0" u="none" strike="noStrike" cap="none" dirty="0" err="1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February</a:t>
            </a:r>
            <a:r>
              <a:rPr lang="en-US" sz="40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 26-18,</a:t>
            </a:r>
            <a:r>
              <a:rPr lang="tr-TR" sz="40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 2024.</a:t>
            </a:r>
            <a:endParaRPr sz="4000" i="0" u="none" strike="noStrike" cap="none" dirty="0">
              <a:solidFill>
                <a:schemeClr val="lt1"/>
              </a:solidFill>
              <a:latin typeface="Gotham Bold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0" name="Google Shape;450;p65"/>
          <p:cNvSpPr/>
          <p:nvPr/>
        </p:nvSpPr>
        <p:spPr>
          <a:xfrm>
            <a:off x="11578026" y="6771296"/>
            <a:ext cx="1553645" cy="1280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1" name="Google Shape;451;p65"/>
          <p:cNvSpPr/>
          <p:nvPr/>
        </p:nvSpPr>
        <p:spPr>
          <a:xfrm>
            <a:off x="5486400" y="6480974"/>
            <a:ext cx="126564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5"/>
          <p:cNvSpPr/>
          <p:nvPr/>
        </p:nvSpPr>
        <p:spPr>
          <a:xfrm rot="5400000">
            <a:off x="11930227" y="2895198"/>
            <a:ext cx="965564" cy="94154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0887" y="93033"/>
                </a:moveTo>
                <a:cubicBezTo>
                  <a:pt x="51150" y="93538"/>
                  <a:pt x="51384" y="94022"/>
                  <a:pt x="51641" y="94511"/>
                </a:cubicBezTo>
                <a:cubicBezTo>
                  <a:pt x="51904" y="94983"/>
                  <a:pt x="52245" y="95450"/>
                  <a:pt x="52692" y="95966"/>
                </a:cubicBezTo>
                <a:lnTo>
                  <a:pt x="68492" y="117050"/>
                </a:lnTo>
                <a:lnTo>
                  <a:pt x="24991" y="117050"/>
                </a:lnTo>
                <a:cubicBezTo>
                  <a:pt x="23616" y="117050"/>
                  <a:pt x="22426" y="116466"/>
                  <a:pt x="21448" y="115305"/>
                </a:cubicBezTo>
                <a:cubicBezTo>
                  <a:pt x="20465" y="114127"/>
                  <a:pt x="19968" y="112700"/>
                  <a:pt x="19968" y="111038"/>
                </a:cubicBezTo>
                <a:lnTo>
                  <a:pt x="19968" y="41966"/>
                </a:lnTo>
                <a:lnTo>
                  <a:pt x="4402" y="41966"/>
                </a:lnTo>
                <a:cubicBezTo>
                  <a:pt x="2100" y="41966"/>
                  <a:pt x="703" y="41216"/>
                  <a:pt x="178" y="39694"/>
                </a:cubicBezTo>
                <a:cubicBezTo>
                  <a:pt x="-340" y="38172"/>
                  <a:pt x="257" y="36272"/>
                  <a:pt x="1972" y="34016"/>
                </a:cubicBezTo>
                <a:lnTo>
                  <a:pt x="26063" y="2177"/>
                </a:lnTo>
                <a:cubicBezTo>
                  <a:pt x="27097" y="733"/>
                  <a:pt x="28427" y="0"/>
                  <a:pt x="30008" y="0"/>
                </a:cubicBezTo>
                <a:cubicBezTo>
                  <a:pt x="31628" y="0"/>
                  <a:pt x="32975" y="733"/>
                  <a:pt x="34025" y="2177"/>
                </a:cubicBezTo>
                <a:lnTo>
                  <a:pt x="58117" y="34016"/>
                </a:lnTo>
                <a:cubicBezTo>
                  <a:pt x="59826" y="36272"/>
                  <a:pt x="60413" y="38172"/>
                  <a:pt x="59905" y="39694"/>
                </a:cubicBezTo>
                <a:cubicBezTo>
                  <a:pt x="59385" y="41216"/>
                  <a:pt x="57971" y="41966"/>
                  <a:pt x="55681" y="41966"/>
                </a:cubicBezTo>
                <a:lnTo>
                  <a:pt x="40037" y="41966"/>
                </a:lnTo>
                <a:lnTo>
                  <a:pt x="40037" y="93033"/>
                </a:lnTo>
                <a:lnTo>
                  <a:pt x="50887" y="93033"/>
                </a:lnTo>
                <a:close/>
                <a:moveTo>
                  <a:pt x="115591" y="78027"/>
                </a:moveTo>
                <a:cubicBezTo>
                  <a:pt x="117893" y="78027"/>
                  <a:pt x="119290" y="78794"/>
                  <a:pt x="119815" y="80316"/>
                </a:cubicBezTo>
                <a:cubicBezTo>
                  <a:pt x="120340" y="81838"/>
                  <a:pt x="119737" y="83716"/>
                  <a:pt x="118038" y="85977"/>
                </a:cubicBezTo>
                <a:lnTo>
                  <a:pt x="93930" y="117816"/>
                </a:lnTo>
                <a:cubicBezTo>
                  <a:pt x="92885" y="119261"/>
                  <a:pt x="91567" y="119994"/>
                  <a:pt x="89986" y="119994"/>
                </a:cubicBezTo>
                <a:cubicBezTo>
                  <a:pt x="88349" y="119994"/>
                  <a:pt x="87019" y="119261"/>
                  <a:pt x="85968" y="117816"/>
                </a:cubicBezTo>
                <a:lnTo>
                  <a:pt x="61877" y="85977"/>
                </a:lnTo>
                <a:cubicBezTo>
                  <a:pt x="60167" y="83722"/>
                  <a:pt x="59564" y="81838"/>
                  <a:pt x="60089" y="80316"/>
                </a:cubicBezTo>
                <a:cubicBezTo>
                  <a:pt x="60608" y="78794"/>
                  <a:pt x="62011" y="78027"/>
                  <a:pt x="64313" y="78027"/>
                </a:cubicBezTo>
                <a:lnTo>
                  <a:pt x="79957" y="78027"/>
                </a:lnTo>
                <a:lnTo>
                  <a:pt x="79957" y="27116"/>
                </a:lnTo>
                <a:lnTo>
                  <a:pt x="69067" y="27116"/>
                </a:lnTo>
                <a:cubicBezTo>
                  <a:pt x="68805" y="26616"/>
                  <a:pt x="68559" y="26094"/>
                  <a:pt x="68274" y="25577"/>
                </a:cubicBezTo>
                <a:cubicBezTo>
                  <a:pt x="67995" y="25044"/>
                  <a:pt x="67699" y="24544"/>
                  <a:pt x="67358" y="24038"/>
                </a:cubicBezTo>
                <a:lnTo>
                  <a:pt x="51474" y="3088"/>
                </a:lnTo>
                <a:lnTo>
                  <a:pt x="94964" y="3088"/>
                </a:lnTo>
                <a:cubicBezTo>
                  <a:pt x="96338" y="3088"/>
                  <a:pt x="97500" y="3650"/>
                  <a:pt x="98484" y="4783"/>
                </a:cubicBezTo>
                <a:cubicBezTo>
                  <a:pt x="99433" y="5894"/>
                  <a:pt x="99908" y="7338"/>
                  <a:pt x="99908" y="9094"/>
                </a:cubicBezTo>
                <a:lnTo>
                  <a:pt x="99908" y="78027"/>
                </a:lnTo>
                <a:lnTo>
                  <a:pt x="115591" y="7802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tx2">
                  <a:lumMod val="75000"/>
                </a:schemeClr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7"/>
          <p:cNvSpPr txBox="1"/>
          <p:nvPr/>
        </p:nvSpPr>
        <p:spPr>
          <a:xfrm>
            <a:off x="3662478" y="5745515"/>
            <a:ext cx="17131486" cy="24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800"/>
              <a:buFont typeface="Open Sans"/>
              <a:buNone/>
            </a:pPr>
            <a:endParaRPr sz="88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70" name="Google Shape;470;p67"/>
          <p:cNvSpPr/>
          <p:nvPr/>
        </p:nvSpPr>
        <p:spPr>
          <a:xfrm>
            <a:off x="5058549" y="5596913"/>
            <a:ext cx="14705518" cy="406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WITHDRAWAL</a:t>
            </a:r>
            <a:endParaRPr sz="140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3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lang="en-US" sz="43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You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can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 withdraw from any of your elective courses from your personal student page (SIS) under the withdrawal request link </a:t>
            </a:r>
            <a:r>
              <a:rPr lang="tr-TR" sz="4300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3 May</a:t>
            </a:r>
            <a:r>
              <a:rPr lang="en-US" sz="4300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 3</a:t>
            </a:r>
            <a:r>
              <a:rPr lang="tr-TR" sz="4300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 ,</a:t>
            </a:r>
            <a:r>
              <a:rPr lang="en-US" sz="43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202</a:t>
            </a:r>
            <a:r>
              <a:rPr lang="tr-TR" sz="43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4</a:t>
            </a:r>
            <a:r>
              <a:rPr lang="en-US" sz="4300" i="0" u="none" strike="noStrike" cap="none" dirty="0">
                <a:solidFill>
                  <a:schemeClr val="lt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.</a:t>
            </a:r>
            <a:endParaRPr sz="4300" i="0" u="none" strike="noStrike" cap="none" dirty="0">
              <a:solidFill>
                <a:schemeClr val="lt1"/>
              </a:solidFill>
              <a:latin typeface="Gotham Bold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9" name="Google Shape;469;p67"/>
          <p:cNvSpPr/>
          <p:nvPr/>
        </p:nvSpPr>
        <p:spPr>
          <a:xfrm>
            <a:off x="5486400" y="6480974"/>
            <a:ext cx="126564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48;p65"/>
          <p:cNvSpPr/>
          <p:nvPr/>
        </p:nvSpPr>
        <p:spPr>
          <a:xfrm>
            <a:off x="11200661" y="2155301"/>
            <a:ext cx="2386125" cy="238612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Google Shape;448;p65"/>
          <p:cNvSpPr/>
          <p:nvPr/>
        </p:nvSpPr>
        <p:spPr>
          <a:xfrm>
            <a:off x="11468383" y="2490647"/>
            <a:ext cx="1811437" cy="1723123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71" name="Google Shape;471;p67"/>
          <p:cNvPicPr preferRelativeResize="0"/>
          <p:nvPr/>
        </p:nvPicPr>
        <p:blipFill rotWithShape="1">
          <a:blip r:embed="rId3">
            <a:alphaModFix/>
          </a:blip>
          <a:srcRect l="12394" t="8808" r="7834" b="8764"/>
          <a:stretch/>
        </p:blipFill>
        <p:spPr>
          <a:xfrm>
            <a:off x="11468383" y="2490647"/>
            <a:ext cx="1811437" cy="17610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50;p65"/>
          <p:cNvSpPr/>
          <p:nvPr/>
        </p:nvSpPr>
        <p:spPr>
          <a:xfrm>
            <a:off x="11578026" y="6771296"/>
            <a:ext cx="1553645" cy="1280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47698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/>
      <p:bldP spid="470" grpId="0"/>
      <p:bldP spid="469" grpId="0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7"/>
          <p:cNvSpPr txBox="1"/>
          <p:nvPr/>
        </p:nvSpPr>
        <p:spPr>
          <a:xfrm>
            <a:off x="3961774" y="4983461"/>
            <a:ext cx="17131486" cy="24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221B"/>
              </a:buClr>
              <a:buSzPts val="8800"/>
              <a:buFont typeface="Open Sans"/>
              <a:buNone/>
              <a:tabLst/>
              <a:defRPr/>
            </a:pPr>
            <a:endParaRPr kumimoji="0" sz="8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70" name="Google Shape;470;p67"/>
          <p:cNvSpPr/>
          <p:nvPr/>
        </p:nvSpPr>
        <p:spPr>
          <a:xfrm>
            <a:off x="5174758" y="5301958"/>
            <a:ext cx="14705518" cy="44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r>
              <a:rPr kumimoji="0" lang="en-US" sz="4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 pitchFamily="50" charset="0"/>
                <a:ea typeface="Helvetica Neue"/>
                <a:cs typeface="Helvetica Neue"/>
                <a:sym typeface="Helvetica Neue"/>
              </a:rPr>
              <a:t>Graduate</a:t>
            </a:r>
            <a:r>
              <a:rPr kumimoji="0" lang="en-US" sz="43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 pitchFamily="50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4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ld" pitchFamily="50" charset="0"/>
                <a:ea typeface="Helvetica Neue"/>
                <a:cs typeface="Helvetica Neue"/>
                <a:sym typeface="Helvetica Neue"/>
              </a:rPr>
              <a:t>Student Affairs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ld" pitchFamily="50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r>
              <a:rPr lang="en-US" sz="43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kumimoji="0" lang="en-US" sz="4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antral</a:t>
            </a:r>
            <a:r>
              <a:rPr kumimoji="0" lang="en-US" sz="43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istanbul</a:t>
            </a:r>
            <a:r>
              <a:rPr kumimoji="0" lang="en-US" sz="43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Campus</a:t>
            </a:r>
            <a:endParaRPr kumimoji="0" sz="4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r>
              <a:rPr lang="en-US" sz="4000" noProof="0">
                <a:solidFill>
                  <a:srgbClr val="FFFFFF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L 1 </a:t>
            </a:r>
            <a:r>
              <a:rPr lang="en-US" sz="4000" dirty="0">
                <a:solidFill>
                  <a:srgbClr val="FFFFFF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Ground Floor </a:t>
            </a:r>
            <a:r>
              <a:rPr lang="en-US" sz="4000" noProof="0" dirty="0">
                <a:solidFill>
                  <a:srgbClr val="FFFFFF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– Z-16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lang="en-US" sz="40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sz="4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8" name="Google Shape;468;p67"/>
          <p:cNvSpPr/>
          <p:nvPr/>
        </p:nvSpPr>
        <p:spPr>
          <a:xfrm>
            <a:off x="11656143" y="6694396"/>
            <a:ext cx="1553645" cy="1548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sz="4300" b="0" i="0" u="none" strike="noStrike" kern="0" cap="none" spc="0" normalizeH="0" baseline="0" noProof="0">
              <a:ln>
                <a:noFill/>
              </a:ln>
              <a:solidFill>
                <a:srgbClr val="BB05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9" name="Google Shape;469;p67"/>
          <p:cNvSpPr/>
          <p:nvPr/>
        </p:nvSpPr>
        <p:spPr>
          <a:xfrm>
            <a:off x="5720316" y="5736695"/>
            <a:ext cx="126564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endParaRPr kumimoji="0" sz="5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938" y="2014336"/>
            <a:ext cx="2405158" cy="2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0989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"/>
          <p:cNvSpPr/>
          <p:nvPr/>
        </p:nvSpPr>
        <p:spPr>
          <a:xfrm>
            <a:off x="5080206" y="5673432"/>
            <a:ext cx="14705518" cy="235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r>
              <a:rPr lang="en-US" sz="4300" noProof="0" dirty="0">
                <a:solidFill>
                  <a:srgbClr val="FFFFFF"/>
                </a:solidFill>
                <a:latin typeface="Gotham Bold" pitchFamily="50" charset="0"/>
                <a:sym typeface="Helvetica Neue"/>
              </a:rPr>
              <a:t>WISHING YOU A SUCCESSFUL SEMESTER!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ld" pitchFamily="50" charset="0"/>
              <a:cs typeface="Arial"/>
              <a:sym typeface="Arial"/>
            </a:endParaRPr>
          </a:p>
        </p:txBody>
      </p:sp>
      <p:sp>
        <p:nvSpPr>
          <p:cNvPr id="468" name="Google Shape;468;p67"/>
          <p:cNvSpPr/>
          <p:nvPr/>
        </p:nvSpPr>
        <p:spPr>
          <a:xfrm>
            <a:off x="11656143" y="6694396"/>
            <a:ext cx="1553645" cy="1548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sz="4300" b="0" i="0" u="none" strike="noStrike" kern="0" cap="none" spc="0" normalizeH="0" baseline="0" noProof="0">
              <a:ln>
                <a:noFill/>
              </a:ln>
              <a:solidFill>
                <a:srgbClr val="BB05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69" name="Google Shape;469;p67"/>
          <p:cNvSpPr/>
          <p:nvPr/>
        </p:nvSpPr>
        <p:spPr>
          <a:xfrm>
            <a:off x="5720316" y="5736695"/>
            <a:ext cx="126564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endParaRPr kumimoji="0" sz="5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2157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8;p25"/>
          <p:cNvSpPr/>
          <p:nvPr/>
        </p:nvSpPr>
        <p:spPr>
          <a:xfrm>
            <a:off x="636492" y="6242539"/>
            <a:ext cx="23248620" cy="621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tabLst/>
              <a:defRPr/>
            </a:pP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algn="ctr">
              <a:buClr>
                <a:srgbClr val="FFFFFF"/>
              </a:buClr>
              <a:buSzPts val="1200"/>
              <a:defRPr/>
            </a:pPr>
            <a:r>
              <a:rPr lang="en-US" sz="4800" dirty="0">
                <a:solidFill>
                  <a:schemeClr val="tx1"/>
                </a:solidFill>
                <a:latin typeface="Gotham Light" pitchFamily="50" charset="0"/>
                <a:ea typeface="Helvetica Neue"/>
                <a:cs typeface="Helvetica Neue"/>
                <a:sym typeface="Helvetica Neue"/>
              </a:rPr>
              <a:t>You should make your course registration between </a:t>
            </a:r>
          </a:p>
          <a:p>
            <a:pPr lvl="0" algn="ctr">
              <a:buClr>
                <a:srgbClr val="FFFFFF"/>
              </a:buClr>
              <a:buSzPts val="1200"/>
              <a:defRPr/>
            </a:pPr>
            <a:r>
              <a:rPr lang="tr-TR" sz="4800" dirty="0" err="1">
                <a:solidFill>
                  <a:schemeClr val="tx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February</a:t>
            </a:r>
            <a:r>
              <a:rPr lang="en-US" sz="4800" dirty="0">
                <a:solidFill>
                  <a:schemeClr val="tx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 12-16</a:t>
            </a:r>
            <a:r>
              <a:rPr lang="tr-TR" sz="4800" dirty="0">
                <a:solidFill>
                  <a:schemeClr val="tx1"/>
                </a:solidFill>
                <a:latin typeface="Gotham Bold" pitchFamily="50" charset="0"/>
                <a:ea typeface="Helvetica Neue"/>
                <a:cs typeface="Helvetica Neue"/>
                <a:sym typeface="Helvetica Neue"/>
              </a:rPr>
              <a:t>,2024.</a:t>
            </a:r>
            <a:endParaRPr lang="en-US" sz="4800" b="1" dirty="0">
              <a:solidFill>
                <a:schemeClr val="tx1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lvl="0" algn="ctr">
              <a:buClr>
                <a:srgbClr val="FFFFFF"/>
              </a:buClr>
              <a:buSzPts val="1200"/>
              <a:defRPr/>
            </a:pPr>
            <a:endParaRPr lang="en-US" sz="4800" dirty="0">
              <a:solidFill>
                <a:schemeClr val="tx1"/>
              </a:solidFill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lvl="0" algn="ctr">
              <a:buClr>
                <a:srgbClr val="FFFFFF"/>
              </a:buClr>
              <a:buSzPts val="1200"/>
              <a:defRPr/>
            </a:pP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Light" pitchFamily="50" charset="0"/>
              <a:ea typeface="Helvetica Neue"/>
              <a:cs typeface="Helvetica Neue"/>
              <a:sym typeface="Helvetica Neue"/>
            </a:endParaRPr>
          </a:p>
          <a:p>
            <a:pPr marL="444500" marR="71120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44500" marR="71120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6"/>
          <a:stretch/>
        </p:blipFill>
        <p:spPr>
          <a:xfrm>
            <a:off x="10331732" y="2833433"/>
            <a:ext cx="3858139" cy="32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06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/>
        </p:nvSpPr>
        <p:spPr>
          <a:xfrm>
            <a:off x="3660354" y="5643101"/>
            <a:ext cx="17131486" cy="24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Open Sans"/>
              <a:buNone/>
            </a:pPr>
            <a:r>
              <a:rPr lang="en-US" sz="7200" i="0" u="none" strike="noStrike" cap="none" dirty="0">
                <a:solidFill>
                  <a:schemeClr val="lt1"/>
                </a:solidFill>
                <a:latin typeface="Gotham Bold" pitchFamily="50" charset="0"/>
                <a:ea typeface="Open Sans"/>
                <a:cs typeface="Open Sans"/>
                <a:sym typeface="Open Sans"/>
              </a:rPr>
              <a:t>Things to consider</a:t>
            </a:r>
            <a:endParaRPr sz="720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pen Sans Light"/>
              <a:buNone/>
            </a:pPr>
            <a:r>
              <a:rPr lang="en-US" sz="72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during your course registration</a:t>
            </a:r>
            <a:br>
              <a:rPr lang="en-US" sz="72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</a:br>
            <a:endParaRPr sz="88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9" name="Google Shape;209;p37"/>
          <p:cNvSpPr/>
          <p:nvPr/>
        </p:nvSpPr>
        <p:spPr>
          <a:xfrm>
            <a:off x="11416773" y="8360154"/>
            <a:ext cx="1553645" cy="1280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300" tIns="45650" rIns="91300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accent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07"/>
          <a:stretch/>
        </p:blipFill>
        <p:spPr>
          <a:xfrm>
            <a:off x="10027066" y="1144592"/>
            <a:ext cx="4398062" cy="3597274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/>
          <p:nvPr/>
        </p:nvSpPr>
        <p:spPr>
          <a:xfrm>
            <a:off x="15583805" y="-123095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5" name="Google Shape;245;p41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1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1"/>
          <p:cNvSpPr txBox="1"/>
          <p:nvPr/>
        </p:nvSpPr>
        <p:spPr>
          <a:xfrm>
            <a:off x="16070580" y="5332093"/>
            <a:ext cx="7772400" cy="104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</a:pPr>
            <a:r>
              <a:rPr lang="tr-TR" sz="5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Go to </a:t>
            </a:r>
            <a:r>
              <a:rPr lang="tr-TR" sz="5300" i="0" u="none" strike="noStrike" cap="none" dirty="0">
                <a:solidFill>
                  <a:schemeClr val="lt1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sis.bilgi.edu.tr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</a:pPr>
            <a:r>
              <a:rPr lang="tr-TR" sz="5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and log in with your BİLGİ email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pic>
        <p:nvPicPr>
          <p:cNvPr id="248" name="Google Shape;248;p41" descr="C:\Users\burcak\Downloads\Bilgi SIS Connect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182" y="2925055"/>
            <a:ext cx="14724740" cy="7618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/>
          <p:nvPr/>
        </p:nvSpPr>
        <p:spPr>
          <a:xfrm>
            <a:off x="15584432" y="-105510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on </a:t>
            </a:r>
            <a:r>
              <a:rPr lang="en-US" sz="4300" dirty="0">
                <a:solidFill>
                  <a:schemeClr val="lt1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‘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Registration</a:t>
            </a:r>
            <a:r>
              <a:rPr lang="en-US" sz="4300" dirty="0">
                <a:solidFill>
                  <a:schemeClr val="lt1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’</a:t>
            </a:r>
            <a:endParaRPr sz="4300" b="0" i="0" u="none" strike="noStrike" cap="none" dirty="0">
              <a:solidFill>
                <a:schemeClr val="lt1"/>
              </a:solidFill>
              <a:latin typeface="Gotham Bold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63" name="Google Shape;263;p43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3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3"/>
          <p:cNvPicPr preferRelativeResize="0"/>
          <p:nvPr/>
        </p:nvPicPr>
        <p:blipFill rotWithShape="1">
          <a:blip r:embed="rId3">
            <a:alphaModFix/>
          </a:blip>
          <a:srcRect l="233" t="10803" r="1895" b="4541"/>
          <a:stretch/>
        </p:blipFill>
        <p:spPr>
          <a:xfrm>
            <a:off x="0" y="2592510"/>
            <a:ext cx="15476220" cy="836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3"/>
          <p:cNvSpPr/>
          <p:nvPr/>
        </p:nvSpPr>
        <p:spPr>
          <a:xfrm>
            <a:off x="-10708" y="3438330"/>
            <a:ext cx="2080260" cy="845820"/>
          </a:xfrm>
          <a:prstGeom prst="rect">
            <a:avLst/>
          </a:prstGeom>
          <a:solidFill>
            <a:srgbClr val="2123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3"/>
          <p:cNvSpPr/>
          <p:nvPr/>
        </p:nvSpPr>
        <p:spPr>
          <a:xfrm>
            <a:off x="11670752" y="2592510"/>
            <a:ext cx="2135581" cy="607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3"/>
          <p:cNvSpPr/>
          <p:nvPr/>
        </p:nvSpPr>
        <p:spPr>
          <a:xfrm>
            <a:off x="172172" y="5152830"/>
            <a:ext cx="1531620" cy="594360"/>
          </a:xfrm>
          <a:prstGeom prst="ellipse">
            <a:avLst/>
          </a:prstGeom>
          <a:noFill/>
          <a:ln w="25400" cap="flat" cmpd="sng">
            <a:solidFill>
              <a:srgbClr val="690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"/>
          <p:cNvSpPr/>
          <p:nvPr/>
        </p:nvSpPr>
        <p:spPr>
          <a:xfrm>
            <a:off x="15583805" y="-87925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on </a:t>
            </a:r>
            <a:r>
              <a:rPr lang="en-US" sz="4300" dirty="0">
                <a:solidFill>
                  <a:schemeClr val="lt1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‘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Bold" pitchFamily="50" charset="0"/>
                <a:ea typeface="Open Sans Light"/>
                <a:cs typeface="Open Sans Light"/>
                <a:sym typeface="Open Sans Light"/>
              </a:rPr>
              <a:t>Course Catalog’ </a:t>
            </a:r>
            <a:endParaRPr sz="1400" b="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lvl="0" algn="ctr">
              <a:buSzPts val="4300"/>
            </a:pPr>
            <a:r>
              <a:rPr lang="en-US" sz="20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  <a:hlinkClick r:id="rId3"/>
              </a:rPr>
              <a:t>https://ects.bilgi.edu.tr/Department/PacketSchedule</a:t>
            </a:r>
            <a:endParaRPr lang="en-US" sz="2000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lvl="0" algn="ctr">
              <a:buSzPts val="4300"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4" name="Google Shape;304;p47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7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084914"/>
            <a:ext cx="15596805" cy="9568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/>
          <p:nvPr/>
        </p:nvSpPr>
        <p:spPr>
          <a:xfrm>
            <a:off x="15565771" y="-87925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i="0" u="none" strike="noStrike" cap="none" dirty="0">
                <a:solidFill>
                  <a:schemeClr val="lt1"/>
                </a:solidFill>
                <a:latin typeface="Gotham Bold" pitchFamily="50" charset="0"/>
                <a:ea typeface="Open Sans"/>
                <a:cs typeface="Open Sans"/>
                <a:sym typeface="Open Sans"/>
              </a:rPr>
              <a:t>COURSE REGISTRATION</a:t>
            </a:r>
            <a:endParaRPr sz="1400" i="0" u="none" strike="noStrike" cap="none" dirty="0">
              <a:solidFill>
                <a:srgbClr val="000000"/>
              </a:solidFill>
              <a:latin typeface="Gotham Bold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on ‘Term Registration.’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8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53135"/>
            <a:ext cx="15426292" cy="928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/>
          <p:nvPr/>
        </p:nvSpPr>
        <p:spPr>
          <a:xfrm>
            <a:off x="15583805" y="-87925"/>
            <a:ext cx="8803370" cy="1371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can view your personal information, credit load, and academic semester.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You can view courses for which you have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obtained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consent or have special capacity.</a:t>
            </a: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Click 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‘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next</a:t>
            </a:r>
            <a:r>
              <a:rPr lang="en-US" sz="4300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’</a:t>
            </a:r>
            <a:r>
              <a:rPr lang="en-US" sz="4300" b="0" i="0" u="none" strike="noStrike" cap="none" dirty="0">
                <a:solidFill>
                  <a:schemeClr val="lt1"/>
                </a:solidFill>
                <a:latin typeface="Gotham Light" pitchFamily="50" charset="0"/>
                <a:ea typeface="Open Sans Light"/>
                <a:cs typeface="Open Sans Light"/>
                <a:sym typeface="Open Sans Light"/>
              </a:rPr>
              <a:t> to continue.</a:t>
            </a:r>
            <a:endParaRPr sz="1400" b="0" i="0" u="none" strike="noStrike" cap="none" dirty="0">
              <a:solidFill>
                <a:srgbClr val="000000"/>
              </a:solidFill>
              <a:latin typeface="Gotham Light" pitchFamily="50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 dirty="0">
              <a:solidFill>
                <a:schemeClr val="lt1"/>
              </a:solidFill>
              <a:latin typeface="Gotham Light" pitchFamily="50" charset="0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0" name="Google Shape;320;p49"/>
          <p:cNvSpPr txBox="1"/>
          <p:nvPr/>
        </p:nvSpPr>
        <p:spPr>
          <a:xfrm>
            <a:off x="16815023" y="1819041"/>
            <a:ext cx="10693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9"/>
          <p:cNvSpPr txBox="1"/>
          <p:nvPr/>
        </p:nvSpPr>
        <p:spPr>
          <a:xfrm>
            <a:off x="22291244" y="10021876"/>
            <a:ext cx="1047539" cy="31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00"/>
              <a:buFont typeface="Arial"/>
              <a:buNone/>
            </a:pPr>
            <a:r>
              <a:rPr lang="en-US" sz="237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49" descr="C:\Users\burcak\Downloads\İstanbul Bilgi University-  Student (4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900" y="2825175"/>
            <a:ext cx="15251400" cy="71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">
  <a:themeElements>
    <a:clrScheme name="Custom 5">
      <a:dk1>
        <a:srgbClr val="000000"/>
      </a:dk1>
      <a:lt1>
        <a:srgbClr val="FFFFFF"/>
      </a:lt1>
      <a:dk2>
        <a:srgbClr val="797979"/>
      </a:dk2>
      <a:lt2>
        <a:srgbClr val="E1221B"/>
      </a:lt2>
      <a:accent1>
        <a:srgbClr val="900600"/>
      </a:accent1>
      <a:accent2>
        <a:srgbClr val="BB0500"/>
      </a:accent2>
      <a:accent3>
        <a:srgbClr val="E1221B"/>
      </a:accent3>
      <a:accent4>
        <a:srgbClr val="EF333B"/>
      </a:accent4>
      <a:accent5>
        <a:srgbClr val="FF5364"/>
      </a:accent5>
      <a:accent6>
        <a:srgbClr val="C7C7C7"/>
      </a:accent6>
      <a:hlink>
        <a:srgbClr val="FFFFFF"/>
      </a:hlink>
      <a:folHlink>
        <a:srgbClr val="FF53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ster">
  <a:themeElements>
    <a:clrScheme name="Custom 1">
      <a:dk1>
        <a:sysClr val="windowText" lastClr="000000"/>
      </a:dk1>
      <a:lt1>
        <a:sysClr val="window" lastClr="FFFFFF"/>
      </a:lt1>
      <a:dk2>
        <a:srgbClr val="7030A0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530</Words>
  <Application>Microsoft Office PowerPoint</Application>
  <PresentationFormat>Custom</PresentationFormat>
  <Paragraphs>126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Open Sans Light</vt:lpstr>
      <vt:lpstr>Gotham Bold</vt:lpstr>
      <vt:lpstr>Gotham Light</vt:lpstr>
      <vt:lpstr>Gotham Black</vt:lpstr>
      <vt:lpstr>Gill Sans</vt:lpstr>
      <vt:lpstr>Helvetica Neue</vt:lpstr>
      <vt:lpstr>Arial</vt:lpstr>
      <vt:lpstr>Calibri</vt:lpstr>
      <vt:lpstr>Open Sans</vt:lpstr>
      <vt:lpstr>Master</vt:lpstr>
      <vt:lpstr>1_Master</vt:lpstr>
      <vt:lpstr>COURSE REGISTRATION</vt:lpstr>
      <vt:lpstr>Things to know step by step: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İstanbul Bilgi University</dc:title>
  <dc:creator>Begum Cicek</dc:creator>
  <cp:lastModifiedBy>Burcu Halac</cp:lastModifiedBy>
  <cp:revision>39</cp:revision>
  <dcterms:modified xsi:type="dcterms:W3CDTF">2024-02-06T09:28:48Z</dcterms:modified>
</cp:coreProperties>
</file>