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8"/>
  </p:notesMasterIdLst>
  <p:sldIdLst>
    <p:sldId id="256" r:id="rId2"/>
    <p:sldId id="298" r:id="rId3"/>
    <p:sldId id="257" r:id="rId4"/>
    <p:sldId id="308" r:id="rId5"/>
    <p:sldId id="311" r:id="rId6"/>
    <p:sldId id="312" r:id="rId7"/>
    <p:sldId id="337" r:id="rId8"/>
    <p:sldId id="319" r:id="rId9"/>
    <p:sldId id="318" r:id="rId10"/>
    <p:sldId id="327" r:id="rId11"/>
    <p:sldId id="315" r:id="rId12"/>
    <p:sldId id="316" r:id="rId13"/>
    <p:sldId id="317" r:id="rId14"/>
    <p:sldId id="328" r:id="rId15"/>
    <p:sldId id="325" r:id="rId16"/>
    <p:sldId id="343" r:id="rId17"/>
    <p:sldId id="346" r:id="rId18"/>
    <p:sldId id="258" r:id="rId19"/>
    <p:sldId id="259" r:id="rId20"/>
    <p:sldId id="321" r:id="rId21"/>
    <p:sldId id="322" r:id="rId22"/>
    <p:sldId id="323" r:id="rId23"/>
    <p:sldId id="260" r:id="rId24"/>
    <p:sldId id="297" r:id="rId25"/>
    <p:sldId id="303" r:id="rId26"/>
    <p:sldId id="302" r:id="rId27"/>
    <p:sldId id="304" r:id="rId28"/>
    <p:sldId id="262" r:id="rId29"/>
    <p:sldId id="324" r:id="rId30"/>
    <p:sldId id="268" r:id="rId31"/>
    <p:sldId id="269" r:id="rId32"/>
    <p:sldId id="265" r:id="rId33"/>
    <p:sldId id="266" r:id="rId34"/>
    <p:sldId id="267" r:id="rId35"/>
    <p:sldId id="305" r:id="rId36"/>
    <p:sldId id="270" r:id="rId37"/>
    <p:sldId id="271" r:id="rId38"/>
    <p:sldId id="276" r:id="rId39"/>
    <p:sldId id="275" r:id="rId40"/>
    <p:sldId id="339" r:id="rId41"/>
    <p:sldId id="331" r:id="rId42"/>
    <p:sldId id="272" r:id="rId43"/>
    <p:sldId id="273" r:id="rId44"/>
    <p:sldId id="274" r:id="rId45"/>
    <p:sldId id="326" r:id="rId46"/>
    <p:sldId id="277" r:id="rId47"/>
    <p:sldId id="278" r:id="rId48"/>
    <p:sldId id="332" r:id="rId49"/>
    <p:sldId id="344" r:id="rId50"/>
    <p:sldId id="333" r:id="rId51"/>
    <p:sldId id="280" r:id="rId52"/>
    <p:sldId id="281" r:id="rId53"/>
    <p:sldId id="282" r:id="rId54"/>
    <p:sldId id="283" r:id="rId55"/>
    <p:sldId id="334" r:id="rId56"/>
    <p:sldId id="329" r:id="rId57"/>
    <p:sldId id="284" r:id="rId58"/>
    <p:sldId id="320" r:id="rId59"/>
    <p:sldId id="285" r:id="rId60"/>
    <p:sldId id="286" r:id="rId61"/>
    <p:sldId id="287" r:id="rId62"/>
    <p:sldId id="288" r:id="rId63"/>
    <p:sldId id="289" r:id="rId64"/>
    <p:sldId id="290" r:id="rId65"/>
    <p:sldId id="291" r:id="rId66"/>
    <p:sldId id="314" r:id="rId67"/>
    <p:sldId id="292" r:id="rId68"/>
    <p:sldId id="293" r:id="rId69"/>
    <p:sldId id="294" r:id="rId70"/>
    <p:sldId id="295" r:id="rId71"/>
    <p:sldId id="296" r:id="rId72"/>
    <p:sldId id="309" r:id="rId73"/>
    <p:sldId id="330" r:id="rId74"/>
    <p:sldId id="336" r:id="rId75"/>
    <p:sldId id="335" r:id="rId76"/>
    <p:sldId id="301"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66820"/>
  </p:normalViewPr>
  <p:slideViewPr>
    <p:cSldViewPr snapToGrid="0" snapToObjects="1">
      <p:cViewPr>
        <p:scale>
          <a:sx n="48" d="100"/>
          <a:sy n="48" d="100"/>
        </p:scale>
        <p:origin x="1340" y="4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FC6FCF-744F-404C-BE2C-F981EC129B9A}" type="datetimeFigureOut">
              <a:rPr lang="en-US" smtClean="0"/>
              <a:t>12/9/2018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260279-17E1-4040-A135-0FC0717598D3}" type="slidenum">
              <a:rPr lang="en-US" smtClean="0"/>
              <a:t>‹#›</a:t>
            </a:fld>
            <a:endParaRPr lang="en-US"/>
          </a:p>
        </p:txBody>
      </p:sp>
    </p:spTree>
    <p:extLst>
      <p:ext uri="{BB962C8B-B14F-4D97-AF65-F5344CB8AC3E}">
        <p14:creationId xmlns:p14="http://schemas.microsoft.com/office/powerpoint/2010/main" val="1859389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260279-17E1-4040-A135-0FC0717598D3}" type="slidenum">
              <a:rPr lang="en-US" smtClean="0"/>
              <a:t>19</a:t>
            </a:fld>
            <a:endParaRPr lang="en-US"/>
          </a:p>
        </p:txBody>
      </p:sp>
    </p:spTree>
    <p:extLst>
      <p:ext uri="{BB962C8B-B14F-4D97-AF65-F5344CB8AC3E}">
        <p14:creationId xmlns:p14="http://schemas.microsoft.com/office/powerpoint/2010/main" val="577597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the EU data protection regime, processing of personal data must be adequate, relevant and not excessive in relation to the specific purpose for which the data operations are carried out.</a:t>
            </a:r>
          </a:p>
        </p:txBody>
      </p:sp>
      <p:sp>
        <p:nvSpPr>
          <p:cNvPr id="4" name="Slide Number Placeholder 3"/>
          <p:cNvSpPr>
            <a:spLocks noGrp="1"/>
          </p:cNvSpPr>
          <p:nvPr>
            <p:ph type="sldNum" sz="quarter" idx="10"/>
          </p:nvPr>
        </p:nvSpPr>
        <p:spPr/>
        <p:txBody>
          <a:bodyPr/>
          <a:lstStyle/>
          <a:p>
            <a:fld id="{31260279-17E1-4040-A135-0FC0717598D3}" type="slidenum">
              <a:rPr lang="en-US" smtClean="0"/>
              <a:t>22</a:t>
            </a:fld>
            <a:endParaRPr lang="en-US"/>
          </a:p>
        </p:txBody>
      </p:sp>
    </p:spTree>
    <p:extLst>
      <p:ext uri="{BB962C8B-B14F-4D97-AF65-F5344CB8AC3E}">
        <p14:creationId xmlns:p14="http://schemas.microsoft.com/office/powerpoint/2010/main" val="2119887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For a critical view on guidelines of the Council of Europe’s new privacy guidelines see Alessandro </a:t>
            </a:r>
            <a:r>
              <a:rPr lang="en-US" dirty="0" err="1"/>
              <a:t>Mantelero</a:t>
            </a:r>
            <a:r>
              <a:rPr lang="en-US" dirty="0"/>
              <a:t>, ‘</a:t>
            </a:r>
            <a:r>
              <a:rPr lang="en-US" b="1" dirty="0"/>
              <a:t>Regulating Big Data. The Guidelines of the Council of Europe in the Context of the European Data Protection Framework’</a:t>
            </a:r>
            <a:r>
              <a:rPr lang="en-US" dirty="0"/>
              <a:t> (2017) 33 Computer Law &amp; Security Review 584. </a:t>
            </a:r>
            <a:endParaRPr lang="tr-TR" dirty="0"/>
          </a:p>
          <a:p>
            <a:endParaRPr lang="en-US" dirty="0"/>
          </a:p>
        </p:txBody>
      </p:sp>
      <p:sp>
        <p:nvSpPr>
          <p:cNvPr id="4" name="Slide Number Placeholder 3"/>
          <p:cNvSpPr>
            <a:spLocks noGrp="1"/>
          </p:cNvSpPr>
          <p:nvPr>
            <p:ph type="sldNum" sz="quarter" idx="10"/>
          </p:nvPr>
        </p:nvSpPr>
        <p:spPr/>
        <p:txBody>
          <a:bodyPr/>
          <a:lstStyle/>
          <a:p>
            <a:fld id="{31260279-17E1-4040-A135-0FC0717598D3}" type="slidenum">
              <a:rPr lang="en-US" smtClean="0"/>
              <a:t>28</a:t>
            </a:fld>
            <a:endParaRPr lang="en-US"/>
          </a:p>
        </p:txBody>
      </p:sp>
    </p:spTree>
    <p:extLst>
      <p:ext uri="{BB962C8B-B14F-4D97-AF65-F5344CB8AC3E}">
        <p14:creationId xmlns:p14="http://schemas.microsoft.com/office/powerpoint/2010/main" val="2092084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EU v. US </a:t>
            </a:r>
            <a:r>
              <a:rPr lang="en-US" dirty="0" err="1"/>
              <a:t>üzerine</a:t>
            </a:r>
            <a:r>
              <a:rPr lang="en-US" dirty="0"/>
              <a:t> </a:t>
            </a:r>
            <a:r>
              <a:rPr lang="en-US" dirty="0" err="1"/>
              <a:t>bilgi</a:t>
            </a:r>
            <a:r>
              <a:rPr lang="en-US" dirty="0"/>
              <a:t> </a:t>
            </a:r>
            <a:r>
              <a:rPr lang="en-US" dirty="0" err="1"/>
              <a:t>notu</a:t>
            </a:r>
            <a:endParaRPr lang="en-US" dirty="0"/>
          </a:p>
          <a:p>
            <a:br>
              <a:rPr lang="en-US" dirty="0"/>
            </a:br>
            <a:endParaRPr lang="en-US" dirty="0"/>
          </a:p>
          <a:p>
            <a:r>
              <a:rPr lang="en-US" dirty="0"/>
              <a:t>We should also not ignore the fact that the discussion on “ownership” of data is to a great extent limited to Europe. This should be a reason for </a:t>
            </a:r>
            <a:r>
              <a:rPr lang="en-US" dirty="0" err="1"/>
              <a:t>scepticism</a:t>
            </a:r>
            <a:r>
              <a:rPr lang="en-US" dirty="0"/>
              <a:t>: is it really wise for Europe to take regulatory “leadership” in that respect? Why is legal protection not a concern of our main rival, the United States? Is it possible that Europeans are afraid of US power in the digital economy? The majority of the dominating drivers of the digital economy are indeed US companies (the Googles, Facebooks, </a:t>
            </a:r>
            <a:r>
              <a:rPr lang="en-US" dirty="0" err="1"/>
              <a:t>WhatsApps</a:t>
            </a:r>
            <a:r>
              <a:rPr lang="en-US" dirty="0"/>
              <a:t>, Amazons, and many others). And it is certainly true that those companies would not be as successful as they are if they did not have access to “big data”, or, more precisely, to </a:t>
            </a:r>
            <a:r>
              <a:rPr lang="en-US" i="1" dirty="0"/>
              <a:t>our </a:t>
            </a:r>
            <a:r>
              <a:rPr lang="en-US" dirty="0"/>
              <a:t>data ...</a:t>
            </a:r>
          </a:p>
          <a:p>
            <a:r>
              <a:rPr lang="en-US" dirty="0"/>
              <a:t>But is, then, “ownership” of our data the right answer to the challenge the European digital economy is facing vis-à-vis the US digital economy? It might be premature to provide conclusive answers to such questions today. And this short overview does not allow us to go into detail. But we can at least hint at some considerations.</a:t>
            </a:r>
          </a:p>
          <a:p>
            <a:endParaRPr lang="tr-TR" dirty="0"/>
          </a:p>
          <a:p>
            <a:endParaRPr lang="en-US" dirty="0"/>
          </a:p>
        </p:txBody>
      </p:sp>
      <p:sp>
        <p:nvSpPr>
          <p:cNvPr id="4" name="Slide Number Placeholder 3"/>
          <p:cNvSpPr>
            <a:spLocks noGrp="1"/>
          </p:cNvSpPr>
          <p:nvPr>
            <p:ph type="sldNum" sz="quarter" idx="10"/>
          </p:nvPr>
        </p:nvSpPr>
        <p:spPr/>
        <p:txBody>
          <a:bodyPr/>
          <a:lstStyle/>
          <a:p>
            <a:fld id="{31260279-17E1-4040-A135-0FC0717598D3}" type="slidenum">
              <a:rPr lang="en-US" smtClean="0"/>
              <a:t>29</a:t>
            </a:fld>
            <a:endParaRPr lang="en-US"/>
          </a:p>
        </p:txBody>
      </p:sp>
    </p:spTree>
    <p:extLst>
      <p:ext uri="{BB962C8B-B14F-4D97-AF65-F5344CB8AC3E}">
        <p14:creationId xmlns:p14="http://schemas.microsoft.com/office/powerpoint/2010/main" val="342075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1260279-17E1-4040-A135-0FC0717598D3}" type="slidenum">
              <a:rPr lang="en-US" smtClean="0"/>
              <a:t>45</a:t>
            </a:fld>
            <a:endParaRPr lang="en-US"/>
          </a:p>
        </p:txBody>
      </p:sp>
    </p:spTree>
    <p:extLst>
      <p:ext uri="{BB962C8B-B14F-4D97-AF65-F5344CB8AC3E}">
        <p14:creationId xmlns:p14="http://schemas.microsoft.com/office/powerpoint/2010/main" val="2435155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tr-TR"/>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Click to edit Master subtitle style</a:t>
            </a:r>
            <a:endParaRPr lang="en-US"/>
          </a:p>
        </p:txBody>
      </p:sp>
      <p:sp>
        <p:nvSpPr>
          <p:cNvPr id="4" name="Date Placeholder 3"/>
          <p:cNvSpPr>
            <a:spLocks noGrp="1"/>
          </p:cNvSpPr>
          <p:nvPr>
            <p:ph type="dt" sz="half" idx="10"/>
          </p:nvPr>
        </p:nvSpPr>
        <p:spPr/>
        <p:txBody>
          <a:bodyPr/>
          <a:lstStyle/>
          <a:p>
            <a:fld id="{81E5A9DC-D117-4E4C-8969-B0EADB8D3AA8}" type="datetimeFigureOut">
              <a:rPr lang="en-US" smtClean="0"/>
              <a:t>12/9/2018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32733B-A72C-424B-8CE2-C46B57576407}" type="slidenum">
              <a:rPr lang="en-US" smtClean="0"/>
              <a:t>‹#›</a:t>
            </a:fld>
            <a:endParaRPr lang="en-US"/>
          </a:p>
        </p:txBody>
      </p:sp>
    </p:spTree>
    <p:extLst>
      <p:ext uri="{BB962C8B-B14F-4D97-AF65-F5344CB8AC3E}">
        <p14:creationId xmlns:p14="http://schemas.microsoft.com/office/powerpoint/2010/main" val="1390156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p:cNvSpPr>
            <a:spLocks noGrp="1"/>
          </p:cNvSpPr>
          <p:nvPr>
            <p:ph type="dt" sz="half" idx="10"/>
          </p:nvPr>
        </p:nvSpPr>
        <p:spPr/>
        <p:txBody>
          <a:bodyPr/>
          <a:lstStyle/>
          <a:p>
            <a:fld id="{81E5A9DC-D117-4E4C-8969-B0EADB8D3AA8}" type="datetimeFigureOut">
              <a:rPr lang="en-US" smtClean="0"/>
              <a:t>12/9/2018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32733B-A72C-424B-8CE2-C46B57576407}" type="slidenum">
              <a:rPr lang="en-US" smtClean="0"/>
              <a:t>‹#›</a:t>
            </a:fld>
            <a:endParaRPr lang="en-US"/>
          </a:p>
        </p:txBody>
      </p:sp>
    </p:spTree>
    <p:extLst>
      <p:ext uri="{BB962C8B-B14F-4D97-AF65-F5344CB8AC3E}">
        <p14:creationId xmlns:p14="http://schemas.microsoft.com/office/powerpoint/2010/main" val="732223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tr-TR"/>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p:cNvSpPr>
            <a:spLocks noGrp="1"/>
          </p:cNvSpPr>
          <p:nvPr>
            <p:ph type="dt" sz="half" idx="10"/>
          </p:nvPr>
        </p:nvSpPr>
        <p:spPr/>
        <p:txBody>
          <a:bodyPr/>
          <a:lstStyle/>
          <a:p>
            <a:fld id="{81E5A9DC-D117-4E4C-8969-B0EADB8D3AA8}" type="datetimeFigureOut">
              <a:rPr lang="en-US" smtClean="0"/>
              <a:t>12/9/2018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32733B-A72C-424B-8CE2-C46B57576407}" type="slidenum">
              <a:rPr lang="en-US" smtClean="0"/>
              <a:t>‹#›</a:t>
            </a:fld>
            <a:endParaRPr lang="en-US"/>
          </a:p>
        </p:txBody>
      </p:sp>
    </p:spTree>
    <p:extLst>
      <p:ext uri="{BB962C8B-B14F-4D97-AF65-F5344CB8AC3E}">
        <p14:creationId xmlns:p14="http://schemas.microsoft.com/office/powerpoint/2010/main" val="1394109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Content Placeholder 2"/>
          <p:cNvSpPr>
            <a:spLocks noGrp="1"/>
          </p:cNvSpPr>
          <p:nvPr>
            <p:ph idx="1"/>
          </p:nvPr>
        </p:nvSpPr>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p:cNvSpPr>
            <a:spLocks noGrp="1"/>
          </p:cNvSpPr>
          <p:nvPr>
            <p:ph type="dt" sz="half" idx="10"/>
          </p:nvPr>
        </p:nvSpPr>
        <p:spPr/>
        <p:txBody>
          <a:bodyPr/>
          <a:lstStyle/>
          <a:p>
            <a:fld id="{81E5A9DC-D117-4E4C-8969-B0EADB8D3AA8}" type="datetimeFigureOut">
              <a:rPr lang="en-US" smtClean="0"/>
              <a:t>12/9/2018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32733B-A72C-424B-8CE2-C46B57576407}" type="slidenum">
              <a:rPr lang="en-US" smtClean="0"/>
              <a:t>‹#›</a:t>
            </a:fld>
            <a:endParaRPr lang="en-US"/>
          </a:p>
        </p:txBody>
      </p:sp>
    </p:spTree>
    <p:extLst>
      <p:ext uri="{BB962C8B-B14F-4D97-AF65-F5344CB8AC3E}">
        <p14:creationId xmlns:p14="http://schemas.microsoft.com/office/powerpoint/2010/main" val="1836746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tr-TR"/>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Click to edit Master text styles</a:t>
            </a:r>
          </a:p>
        </p:txBody>
      </p:sp>
      <p:sp>
        <p:nvSpPr>
          <p:cNvPr id="4" name="Date Placeholder 3"/>
          <p:cNvSpPr>
            <a:spLocks noGrp="1"/>
          </p:cNvSpPr>
          <p:nvPr>
            <p:ph type="dt" sz="half" idx="10"/>
          </p:nvPr>
        </p:nvSpPr>
        <p:spPr/>
        <p:txBody>
          <a:bodyPr/>
          <a:lstStyle/>
          <a:p>
            <a:fld id="{81E5A9DC-D117-4E4C-8969-B0EADB8D3AA8}" type="datetimeFigureOut">
              <a:rPr lang="en-US" smtClean="0"/>
              <a:t>12/9/2018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32733B-A72C-424B-8CE2-C46B57576407}" type="slidenum">
              <a:rPr lang="en-US" smtClean="0"/>
              <a:t>‹#›</a:t>
            </a:fld>
            <a:endParaRPr lang="en-US"/>
          </a:p>
        </p:txBody>
      </p:sp>
    </p:spTree>
    <p:extLst>
      <p:ext uri="{BB962C8B-B14F-4D97-AF65-F5344CB8AC3E}">
        <p14:creationId xmlns:p14="http://schemas.microsoft.com/office/powerpoint/2010/main" val="954032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5" name="Date Placeholder 4"/>
          <p:cNvSpPr>
            <a:spLocks noGrp="1"/>
          </p:cNvSpPr>
          <p:nvPr>
            <p:ph type="dt" sz="half" idx="10"/>
          </p:nvPr>
        </p:nvSpPr>
        <p:spPr/>
        <p:txBody>
          <a:bodyPr/>
          <a:lstStyle/>
          <a:p>
            <a:fld id="{81E5A9DC-D117-4E4C-8969-B0EADB8D3AA8}" type="datetimeFigureOut">
              <a:rPr lang="en-US" smtClean="0"/>
              <a:t>12/9/2018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32733B-A72C-424B-8CE2-C46B57576407}" type="slidenum">
              <a:rPr lang="en-US" smtClean="0"/>
              <a:t>‹#›</a:t>
            </a:fld>
            <a:endParaRPr lang="en-US"/>
          </a:p>
        </p:txBody>
      </p:sp>
    </p:spTree>
    <p:extLst>
      <p:ext uri="{BB962C8B-B14F-4D97-AF65-F5344CB8AC3E}">
        <p14:creationId xmlns:p14="http://schemas.microsoft.com/office/powerpoint/2010/main" val="1305789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tr-TR"/>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7" name="Date Placeholder 6"/>
          <p:cNvSpPr>
            <a:spLocks noGrp="1"/>
          </p:cNvSpPr>
          <p:nvPr>
            <p:ph type="dt" sz="half" idx="10"/>
          </p:nvPr>
        </p:nvSpPr>
        <p:spPr/>
        <p:txBody>
          <a:bodyPr/>
          <a:lstStyle/>
          <a:p>
            <a:fld id="{81E5A9DC-D117-4E4C-8969-B0EADB8D3AA8}" type="datetimeFigureOut">
              <a:rPr lang="en-US" smtClean="0"/>
              <a:t>12/9/2018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32733B-A72C-424B-8CE2-C46B57576407}" type="slidenum">
              <a:rPr lang="en-US" smtClean="0"/>
              <a:t>‹#›</a:t>
            </a:fld>
            <a:endParaRPr lang="en-US"/>
          </a:p>
        </p:txBody>
      </p:sp>
    </p:spTree>
    <p:extLst>
      <p:ext uri="{BB962C8B-B14F-4D97-AF65-F5344CB8AC3E}">
        <p14:creationId xmlns:p14="http://schemas.microsoft.com/office/powerpoint/2010/main" val="1268653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Date Placeholder 2"/>
          <p:cNvSpPr>
            <a:spLocks noGrp="1"/>
          </p:cNvSpPr>
          <p:nvPr>
            <p:ph type="dt" sz="half" idx="10"/>
          </p:nvPr>
        </p:nvSpPr>
        <p:spPr/>
        <p:txBody>
          <a:bodyPr/>
          <a:lstStyle/>
          <a:p>
            <a:fld id="{81E5A9DC-D117-4E4C-8969-B0EADB8D3AA8}" type="datetimeFigureOut">
              <a:rPr lang="en-US" smtClean="0"/>
              <a:t>12/9/2018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32733B-A72C-424B-8CE2-C46B57576407}" type="slidenum">
              <a:rPr lang="en-US" smtClean="0"/>
              <a:t>‹#›</a:t>
            </a:fld>
            <a:endParaRPr lang="en-US"/>
          </a:p>
        </p:txBody>
      </p:sp>
    </p:spTree>
    <p:extLst>
      <p:ext uri="{BB962C8B-B14F-4D97-AF65-F5344CB8AC3E}">
        <p14:creationId xmlns:p14="http://schemas.microsoft.com/office/powerpoint/2010/main" val="2046298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E5A9DC-D117-4E4C-8969-B0EADB8D3AA8}" type="datetimeFigureOut">
              <a:rPr lang="en-US" smtClean="0"/>
              <a:t>12/9/2018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32733B-A72C-424B-8CE2-C46B57576407}" type="slidenum">
              <a:rPr lang="en-US" smtClean="0"/>
              <a:t>‹#›</a:t>
            </a:fld>
            <a:endParaRPr lang="en-US"/>
          </a:p>
        </p:txBody>
      </p:sp>
    </p:spTree>
    <p:extLst>
      <p:ext uri="{BB962C8B-B14F-4D97-AF65-F5344CB8AC3E}">
        <p14:creationId xmlns:p14="http://schemas.microsoft.com/office/powerpoint/2010/main" val="189761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Click to edit Master text styles</a:t>
            </a:r>
          </a:p>
        </p:txBody>
      </p:sp>
      <p:sp>
        <p:nvSpPr>
          <p:cNvPr id="5" name="Date Placeholder 4"/>
          <p:cNvSpPr>
            <a:spLocks noGrp="1"/>
          </p:cNvSpPr>
          <p:nvPr>
            <p:ph type="dt" sz="half" idx="10"/>
          </p:nvPr>
        </p:nvSpPr>
        <p:spPr/>
        <p:txBody>
          <a:bodyPr/>
          <a:lstStyle/>
          <a:p>
            <a:fld id="{81E5A9DC-D117-4E4C-8969-B0EADB8D3AA8}" type="datetimeFigureOut">
              <a:rPr lang="en-US" smtClean="0"/>
              <a:t>12/9/2018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32733B-A72C-424B-8CE2-C46B57576407}" type="slidenum">
              <a:rPr lang="en-US" smtClean="0"/>
              <a:t>‹#›</a:t>
            </a:fld>
            <a:endParaRPr lang="en-US"/>
          </a:p>
        </p:txBody>
      </p:sp>
    </p:spTree>
    <p:extLst>
      <p:ext uri="{BB962C8B-B14F-4D97-AF65-F5344CB8AC3E}">
        <p14:creationId xmlns:p14="http://schemas.microsoft.com/office/powerpoint/2010/main" val="313541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Click to edit Master text styles</a:t>
            </a:r>
          </a:p>
        </p:txBody>
      </p:sp>
      <p:sp>
        <p:nvSpPr>
          <p:cNvPr id="5" name="Date Placeholder 4"/>
          <p:cNvSpPr>
            <a:spLocks noGrp="1"/>
          </p:cNvSpPr>
          <p:nvPr>
            <p:ph type="dt" sz="half" idx="10"/>
          </p:nvPr>
        </p:nvSpPr>
        <p:spPr/>
        <p:txBody>
          <a:bodyPr/>
          <a:lstStyle/>
          <a:p>
            <a:fld id="{81E5A9DC-D117-4E4C-8969-B0EADB8D3AA8}" type="datetimeFigureOut">
              <a:rPr lang="en-US" smtClean="0"/>
              <a:t>12/9/2018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32733B-A72C-424B-8CE2-C46B57576407}" type="slidenum">
              <a:rPr lang="en-US" smtClean="0"/>
              <a:t>‹#›</a:t>
            </a:fld>
            <a:endParaRPr lang="en-US"/>
          </a:p>
        </p:txBody>
      </p:sp>
    </p:spTree>
    <p:extLst>
      <p:ext uri="{BB962C8B-B14F-4D97-AF65-F5344CB8AC3E}">
        <p14:creationId xmlns:p14="http://schemas.microsoft.com/office/powerpoint/2010/main" val="1917663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E5A9DC-D117-4E4C-8969-B0EADB8D3AA8}" type="datetimeFigureOut">
              <a:rPr lang="en-US" smtClean="0"/>
              <a:t>12/9/2018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32733B-A72C-424B-8CE2-C46B57576407}" type="slidenum">
              <a:rPr lang="en-US" smtClean="0"/>
              <a:t>‹#›</a:t>
            </a:fld>
            <a:endParaRPr lang="en-US"/>
          </a:p>
        </p:txBody>
      </p:sp>
    </p:spTree>
    <p:extLst>
      <p:ext uri="{BB962C8B-B14F-4D97-AF65-F5344CB8AC3E}">
        <p14:creationId xmlns:p14="http://schemas.microsoft.com/office/powerpoint/2010/main" val="187142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papers.ssrn.com/sol3/cf_dev/AbsByAuth.cfm?per_id=57970"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hyperlink" Target="https://iapp.org/news/a/tech-companies-financial-institutions-pitch-recommendations-for-federal-u-s-privacy-law/"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papers.ssrn.com/sol3/papers.cfm?abstract_id=3036355"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ico.org.uk/media/for-organisations/documents/2013559/big-data-ai-ml-and-data-protection.pdf"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dukakis.bostonglobalforum.org/wp-content/uploads/sites/15/AIWS-Report-official-version-December-3.pdf"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papers.ssrn.com/sol3/papers.cfm?abstract_id=3259344" TargetMode="External"/><Relationship Id="rId2" Type="http://schemas.openxmlformats.org/officeDocument/2006/relationships/hyperlink" Target="https://papers.ssrn.com/sol3/papers.cfm?abstract_id=3259344##"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www.ai-gakkai.or.jp/en/"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www.americanbar.org/groups/science_technology/publications/scitech_lawyer/2018/summer/automonmous-vehicles.html"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cyber.harvard.edu/people/rfaris" TargetMode="External"/><Relationship Id="rId2" Type="http://schemas.openxmlformats.org/officeDocument/2006/relationships/hyperlink" Target="http://cyber.harvard.edu/people/ybenkler" TargetMode="External"/><Relationship Id="rId1" Type="http://schemas.openxmlformats.org/officeDocument/2006/relationships/slideLayout" Target="../slideLayouts/slideLayout2.xml"/><Relationship Id="rId5" Type="http://schemas.openxmlformats.org/officeDocument/2006/relationships/hyperlink" Target="http://cyber.harvard.edu/people/nbourassa" TargetMode="External"/><Relationship Id="rId4" Type="http://schemas.openxmlformats.org/officeDocument/2006/relationships/hyperlink" Target="http://cyber.harvard.edu/people/hroberts"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papers.ssrn.com/sol3/papers.cfm?abstract_id=3184548##" TargetMode="Externa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s://amp.theguardian.com/technology/2018/dec/07/italian-regulator-fines-facebook-89m-for-misleading-users?__twitter_impression=true" TargetMode="External"/><Relationship Id="rId2" Type="http://schemas.openxmlformats.org/officeDocument/2006/relationships/hyperlink" Target="https://www.theguardian.com/technology/2018/oct/25/facebook-fined-uk-privacy-access-user-data-cambridge-analytica"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eff.org/deeplinks/2018/03/how-change-your-facebook-settings-opt-out-platform-api-sharing" TargetMode="External"/><Relationship Id="rId2" Type="http://schemas.openxmlformats.org/officeDocument/2006/relationships/hyperlink" Target="https://www.parliament.uk/documents/commons-committees/culture-media-and-sport/Note-by-Chair-and-selected-documents-ordered-from-Six4Three.pdf"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royalsocietypublishing.org/doi/full/10.1098/rsta.2018.0089#FN31"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doi.org/10.1098/rsta.2018.0089" TargetMode="External"/><Relationship Id="rId4" Type="http://schemas.openxmlformats.org/officeDocument/2006/relationships/hyperlink" Target="https://royalsocietypublishing.org/doi/full/10.1098/rsta.2018.0089"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ted.com/talks/the_ted_interview_ray_kurzweil_on_what_the_future_holds_next"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europarl.europa.eu/sides/getDoc.do?pubRef=-//EP//TEXT+REPORT+A8-2017-0005+0+DOC+XML+V0//EN" TargetMode="Externa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iapp.org/news/a/report-finds-29-percent-of-eu-organizations-considered-compliant-with-gdpr/"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hyperlink" Target="https://www.gartner.com/doc/3895092"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mailto:leyla.keser@gmail.com" TargetMode="External"/><Relationship Id="rId2" Type="http://schemas.openxmlformats.org/officeDocument/2006/relationships/hyperlink" Target="mailto:Leyla.keser@gmail.com" TargetMode="Externa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1.png"/><Relationship Id="rId4" Type="http://schemas.openxmlformats.org/officeDocument/2006/relationships/hyperlink" Target="https://itlaw.bilgi.edu.tr/"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ec.europa.eu/digital-single-market/en/guidance-private-sector-data-sharing" TargetMode="External"/><Relationship Id="rId3" Type="http://schemas.openxmlformats.org/officeDocument/2006/relationships/hyperlink" Target="https://ec.europa.eu/digital-single-market/en/news/final-results-european-data-market-study-measuring-size-and-trends-eu-data-economy" TargetMode="External"/><Relationship Id="rId7" Type="http://schemas.openxmlformats.org/officeDocument/2006/relationships/hyperlink" Target="https://ec.europa.eu/digital-single-market/en/policies/open-access-0" TargetMode="Externa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hyperlink" Target="https://ec.europa.eu/digital-single-market/en/european-legislation-reuse-public-sector-information" TargetMode="External"/><Relationship Id="rId5" Type="http://schemas.openxmlformats.org/officeDocument/2006/relationships/hyperlink" Target="https://ec.europa.eu/digital-single-market/en/proposal-revision-psi-directive" TargetMode="External"/><Relationship Id="rId4" Type="http://schemas.openxmlformats.org/officeDocument/2006/relationships/hyperlink" Target="https://ec.europa.eu/digital-single-market/news-redirect/624105" TargetMode="External"/><Relationship Id="rId9" Type="http://schemas.openxmlformats.org/officeDocument/2006/relationships/hyperlink" Target="https://ec.europa.eu/digital-single-market/en/policies/online-privacy"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dataprivacy.com.br/protecao_de_dados_pessoais.docx"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3516312"/>
          </a:xfrm>
        </p:spPr>
        <p:txBody>
          <a:bodyPr>
            <a:normAutofit fontScale="90000"/>
          </a:bodyPr>
          <a:lstStyle/>
          <a:p>
            <a:br>
              <a:rPr lang="tr-TR" dirty="0"/>
            </a:br>
            <a:br>
              <a:rPr lang="tr-TR" dirty="0"/>
            </a:br>
            <a:br>
              <a:rPr lang="tr-TR" dirty="0"/>
            </a:br>
            <a:br>
              <a:rPr lang="tr-TR" dirty="0"/>
            </a:br>
            <a:br>
              <a:rPr lang="tr-TR" dirty="0"/>
            </a:br>
            <a:br>
              <a:rPr lang="tr-TR" dirty="0"/>
            </a:br>
            <a:br>
              <a:rPr lang="tr-TR" dirty="0"/>
            </a:br>
            <a:br>
              <a:rPr lang="tr-TR" dirty="0"/>
            </a:br>
            <a:br>
              <a:rPr lang="tr-TR" dirty="0"/>
            </a:br>
            <a:br>
              <a:rPr lang="tr-TR" dirty="0"/>
            </a:br>
            <a:r>
              <a:rPr lang="tr-TR" b="1" dirty="0"/>
              <a:t>Kişisel Verileri Koruma Sempozyumu</a:t>
            </a:r>
            <a:br>
              <a:rPr lang="tr-TR" b="1" dirty="0"/>
            </a:br>
            <a:r>
              <a:rPr lang="tr-TR" sz="3100" b="1" dirty="0">
                <a:solidFill>
                  <a:srgbClr val="FF0000"/>
                </a:solidFill>
              </a:rPr>
              <a:t>10 Aralık 2018, İstanbul</a:t>
            </a:r>
            <a:endParaRPr lang="en-US" sz="3100" b="1" dirty="0">
              <a:solidFill>
                <a:srgbClr val="FF0000"/>
              </a:solidFill>
            </a:endParaRPr>
          </a:p>
        </p:txBody>
      </p:sp>
      <p:sp>
        <p:nvSpPr>
          <p:cNvPr id="3" name="Subtitle 2"/>
          <p:cNvSpPr>
            <a:spLocks noGrp="1"/>
          </p:cNvSpPr>
          <p:nvPr>
            <p:ph type="subTitle" idx="1"/>
          </p:nvPr>
        </p:nvSpPr>
        <p:spPr>
          <a:xfrm>
            <a:off x="1524000" y="5086350"/>
            <a:ext cx="9144000" cy="1314450"/>
          </a:xfrm>
        </p:spPr>
        <p:txBody>
          <a:bodyPr/>
          <a:lstStyle/>
          <a:p>
            <a:r>
              <a:rPr lang="tr-TR" b="1" dirty="0"/>
              <a:t>Leyla Keser</a:t>
            </a:r>
          </a:p>
          <a:p>
            <a:r>
              <a:rPr lang="tr-TR" b="1" dirty="0"/>
              <a:t>Direktör</a:t>
            </a:r>
            <a:endParaRPr lang="en-US" b="1" dirty="0"/>
          </a:p>
        </p:txBody>
      </p:sp>
      <p:pic>
        <p:nvPicPr>
          <p:cNvPr id="6" name="Resim 5">
            <a:extLst>
              <a:ext uri="{FF2B5EF4-FFF2-40B4-BE49-F238E27FC236}">
                <a16:creationId xmlns:a16="http://schemas.microsoft.com/office/drawing/2014/main" id="{390445BC-DB62-49C1-8EBF-66B69DA108DC}"/>
              </a:ext>
            </a:extLst>
          </p:cNvPr>
          <p:cNvPicPr>
            <a:picLocks noChangeAspect="1"/>
          </p:cNvPicPr>
          <p:nvPr/>
        </p:nvPicPr>
        <p:blipFill>
          <a:blip r:embed="rId2"/>
          <a:stretch>
            <a:fillRect/>
          </a:stretch>
        </p:blipFill>
        <p:spPr>
          <a:xfrm>
            <a:off x="85725" y="190500"/>
            <a:ext cx="5019675" cy="1676400"/>
          </a:xfrm>
          <a:prstGeom prst="rect">
            <a:avLst/>
          </a:prstGeom>
        </p:spPr>
      </p:pic>
    </p:spTree>
    <p:extLst>
      <p:ext uri="{BB962C8B-B14F-4D97-AF65-F5344CB8AC3E}">
        <p14:creationId xmlns:p14="http://schemas.microsoft.com/office/powerpoint/2010/main" val="1891010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30ACCF1-0289-4A25-B3C5-01AE7A40787D}"/>
              </a:ext>
            </a:extLst>
          </p:cNvPr>
          <p:cNvSpPr>
            <a:spLocks noGrp="1"/>
          </p:cNvSpPr>
          <p:nvPr>
            <p:ph type="title"/>
          </p:nvPr>
        </p:nvSpPr>
        <p:spPr/>
        <p:txBody>
          <a:bodyPr>
            <a:normAutofit fontScale="90000"/>
          </a:bodyPr>
          <a:lstStyle/>
          <a:p>
            <a:br>
              <a:rPr lang="tr-TR" dirty="0"/>
            </a:br>
            <a:br>
              <a:rPr lang="tr-TR" dirty="0"/>
            </a:br>
            <a:br>
              <a:rPr lang="tr-TR" dirty="0"/>
            </a:br>
            <a:br>
              <a:rPr lang="tr-TR" b="1" dirty="0"/>
            </a:br>
            <a:r>
              <a:rPr lang="tr-TR" b="1" dirty="0" err="1"/>
              <a:t>Uganda’s</a:t>
            </a:r>
            <a:r>
              <a:rPr lang="tr-TR" b="1" dirty="0"/>
              <a:t> New Data </a:t>
            </a:r>
            <a:r>
              <a:rPr lang="tr-TR" b="1" dirty="0" err="1"/>
              <a:t>Protection</a:t>
            </a:r>
            <a:r>
              <a:rPr lang="tr-TR" b="1" dirty="0"/>
              <a:t> </a:t>
            </a:r>
            <a:r>
              <a:rPr lang="tr-TR" b="1" dirty="0" err="1"/>
              <a:t>Law</a:t>
            </a:r>
            <a:endParaRPr lang="tr-TR" b="1" dirty="0"/>
          </a:p>
        </p:txBody>
      </p:sp>
      <p:sp>
        <p:nvSpPr>
          <p:cNvPr id="3" name="İçerik Yer Tutucusu 2">
            <a:extLst>
              <a:ext uri="{FF2B5EF4-FFF2-40B4-BE49-F238E27FC236}">
                <a16:creationId xmlns:a16="http://schemas.microsoft.com/office/drawing/2014/main" id="{9B265253-7E57-4D6B-AEA8-F51E4C3C5E58}"/>
              </a:ext>
            </a:extLst>
          </p:cNvPr>
          <p:cNvSpPr>
            <a:spLocks noGrp="1"/>
          </p:cNvSpPr>
          <p:nvPr>
            <p:ph idx="1"/>
          </p:nvPr>
        </p:nvSpPr>
        <p:spPr>
          <a:xfrm>
            <a:off x="838200" y="2614613"/>
            <a:ext cx="10515600" cy="3562350"/>
          </a:xfrm>
        </p:spPr>
        <p:txBody>
          <a:bodyPr/>
          <a:lstStyle/>
          <a:p>
            <a:endParaRPr lang="tr-TR" dirty="0"/>
          </a:p>
          <a:p>
            <a:endParaRPr lang="tr-TR" dirty="0"/>
          </a:p>
          <a:p>
            <a:endParaRPr lang="tr-TR" dirty="0"/>
          </a:p>
          <a:p>
            <a:r>
              <a:rPr lang="en-US" dirty="0"/>
              <a:t>The Parliament of Uganda has </a:t>
            </a:r>
            <a:r>
              <a:rPr lang="tr-TR" dirty="0"/>
              <a:t>on </a:t>
            </a:r>
            <a:r>
              <a:rPr lang="en-US" dirty="0"/>
              <a:t>6th Dec 2018 passed the data</a:t>
            </a:r>
            <a:r>
              <a:rPr lang="tr-TR" dirty="0"/>
              <a:t> </a:t>
            </a:r>
            <a:r>
              <a:rPr lang="en-US" dirty="0"/>
              <a:t>protection</a:t>
            </a:r>
            <a:r>
              <a:rPr lang="tr-TR" dirty="0"/>
              <a:t> </a:t>
            </a:r>
            <a:r>
              <a:rPr lang="en-US" dirty="0"/>
              <a:t>bill</a:t>
            </a:r>
            <a:r>
              <a:rPr lang="tr-TR" dirty="0"/>
              <a:t>.</a:t>
            </a:r>
          </a:p>
        </p:txBody>
      </p:sp>
      <p:pic>
        <p:nvPicPr>
          <p:cNvPr id="1026" name="Picture 2" descr="uganda flag ile ilgili gÃ¶rsel sonucu">
            <a:extLst>
              <a:ext uri="{FF2B5EF4-FFF2-40B4-BE49-F238E27FC236}">
                <a16:creationId xmlns:a16="http://schemas.microsoft.com/office/drawing/2014/main" id="{1B49299D-3419-49DA-95EA-AA5B6887D3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81275" cy="177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819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243DF40-FB00-4467-AE95-EF94321ABBCC}"/>
              </a:ext>
            </a:extLst>
          </p:cNvPr>
          <p:cNvSpPr>
            <a:spLocks noGrp="1"/>
          </p:cNvSpPr>
          <p:nvPr>
            <p:ph type="title"/>
          </p:nvPr>
        </p:nvSpPr>
        <p:spPr>
          <a:xfrm>
            <a:off x="1162050" y="508399"/>
            <a:ext cx="10515600" cy="1239439"/>
          </a:xfrm>
        </p:spPr>
        <p:txBody>
          <a:bodyPr>
            <a:normAutofit fontScale="90000"/>
          </a:bodyPr>
          <a:lstStyle/>
          <a:p>
            <a:br>
              <a:rPr lang="tr-TR" dirty="0"/>
            </a:br>
            <a:br>
              <a:rPr lang="tr-TR" dirty="0"/>
            </a:br>
            <a:r>
              <a:rPr lang="tr-TR" dirty="0" err="1"/>
              <a:t>Japan’s</a:t>
            </a:r>
            <a:r>
              <a:rPr lang="tr-TR" dirty="0"/>
              <a:t> </a:t>
            </a:r>
            <a:r>
              <a:rPr lang="tr-TR" dirty="0" err="1"/>
              <a:t>Adequacy</a:t>
            </a:r>
            <a:r>
              <a:rPr lang="tr-TR" dirty="0"/>
              <a:t> </a:t>
            </a:r>
            <a:r>
              <a:rPr lang="tr-TR" dirty="0" err="1"/>
              <a:t>Decision</a:t>
            </a:r>
            <a:r>
              <a:rPr lang="tr-TR" dirty="0"/>
              <a:t> </a:t>
            </a:r>
            <a:r>
              <a:rPr lang="tr-TR" dirty="0" err="1"/>
              <a:t>Journey</a:t>
            </a:r>
            <a:r>
              <a:rPr lang="tr-TR" dirty="0"/>
              <a:t> -1-</a:t>
            </a:r>
          </a:p>
        </p:txBody>
      </p:sp>
      <p:pic>
        <p:nvPicPr>
          <p:cNvPr id="4" name="İçerik Yer Tutucusu 3">
            <a:extLst>
              <a:ext uri="{FF2B5EF4-FFF2-40B4-BE49-F238E27FC236}">
                <a16:creationId xmlns:a16="http://schemas.microsoft.com/office/drawing/2014/main" id="{7EDCE064-6E18-4494-AC7D-0146B0D49AF2}"/>
              </a:ext>
            </a:extLst>
          </p:cNvPr>
          <p:cNvPicPr>
            <a:picLocks noGrp="1" noChangeAspect="1"/>
          </p:cNvPicPr>
          <p:nvPr>
            <p:ph idx="1"/>
          </p:nvPr>
        </p:nvPicPr>
        <p:blipFill>
          <a:blip r:embed="rId2"/>
          <a:stretch>
            <a:fillRect/>
          </a:stretch>
        </p:blipFill>
        <p:spPr>
          <a:xfrm>
            <a:off x="1447561" y="1915212"/>
            <a:ext cx="9296878" cy="4172164"/>
          </a:xfrm>
          <a:prstGeom prst="rect">
            <a:avLst/>
          </a:prstGeom>
        </p:spPr>
      </p:pic>
      <p:pic>
        <p:nvPicPr>
          <p:cNvPr id="1026" name="Picture 2" descr="japan flag ile ilgili gÃ¶rsel sonucu">
            <a:extLst>
              <a:ext uri="{FF2B5EF4-FFF2-40B4-BE49-F238E27FC236}">
                <a16:creationId xmlns:a16="http://schemas.microsoft.com/office/drawing/2014/main" id="{9D919870-5A10-4982-BC8F-4F0DA89155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2714625" cy="1471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478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38A4D48-008D-4C20-968E-678F85B19AFC}"/>
              </a:ext>
            </a:extLst>
          </p:cNvPr>
          <p:cNvSpPr>
            <a:spLocks noGrp="1"/>
          </p:cNvSpPr>
          <p:nvPr>
            <p:ph type="title"/>
          </p:nvPr>
        </p:nvSpPr>
        <p:spPr/>
        <p:txBody>
          <a:bodyPr>
            <a:normAutofit fontScale="90000"/>
          </a:bodyPr>
          <a:lstStyle/>
          <a:p>
            <a:br>
              <a:rPr lang="tr-TR" dirty="0"/>
            </a:br>
            <a:br>
              <a:rPr lang="tr-TR" dirty="0"/>
            </a:br>
            <a:br>
              <a:rPr lang="tr-TR" dirty="0"/>
            </a:br>
            <a:r>
              <a:rPr lang="tr-TR" dirty="0" err="1"/>
              <a:t>Japan’s</a:t>
            </a:r>
            <a:r>
              <a:rPr lang="tr-TR" dirty="0"/>
              <a:t> </a:t>
            </a:r>
            <a:r>
              <a:rPr lang="tr-TR" dirty="0" err="1"/>
              <a:t>Adequacy</a:t>
            </a:r>
            <a:r>
              <a:rPr lang="tr-TR" dirty="0"/>
              <a:t> </a:t>
            </a:r>
            <a:r>
              <a:rPr lang="tr-TR" dirty="0" err="1"/>
              <a:t>Decision</a:t>
            </a:r>
            <a:r>
              <a:rPr lang="tr-TR" dirty="0"/>
              <a:t> </a:t>
            </a:r>
            <a:r>
              <a:rPr lang="tr-TR" dirty="0" err="1"/>
              <a:t>Journey</a:t>
            </a:r>
            <a:r>
              <a:rPr lang="tr-TR" dirty="0"/>
              <a:t> -2-</a:t>
            </a:r>
          </a:p>
        </p:txBody>
      </p:sp>
      <p:pic>
        <p:nvPicPr>
          <p:cNvPr id="7" name="İçerik Yer Tutucusu 6">
            <a:extLst>
              <a:ext uri="{FF2B5EF4-FFF2-40B4-BE49-F238E27FC236}">
                <a16:creationId xmlns:a16="http://schemas.microsoft.com/office/drawing/2014/main" id="{45DCCFD8-FAEE-4A92-A67A-405D8856D719}"/>
              </a:ext>
            </a:extLst>
          </p:cNvPr>
          <p:cNvPicPr>
            <a:picLocks noGrp="1" noChangeAspect="1"/>
          </p:cNvPicPr>
          <p:nvPr>
            <p:ph idx="1"/>
          </p:nvPr>
        </p:nvPicPr>
        <p:blipFill>
          <a:blip r:embed="rId2"/>
          <a:stretch>
            <a:fillRect/>
          </a:stretch>
        </p:blipFill>
        <p:spPr>
          <a:xfrm>
            <a:off x="1476137" y="2210502"/>
            <a:ext cx="9239725" cy="3581584"/>
          </a:xfrm>
          <a:prstGeom prst="rect">
            <a:avLst/>
          </a:prstGeom>
        </p:spPr>
      </p:pic>
      <p:pic>
        <p:nvPicPr>
          <p:cNvPr id="14" name="Picture 2" descr="japan flag ile ilgili gÃ¶rsel sonucu">
            <a:extLst>
              <a:ext uri="{FF2B5EF4-FFF2-40B4-BE49-F238E27FC236}">
                <a16:creationId xmlns:a16="http://schemas.microsoft.com/office/drawing/2014/main" id="{D952E946-B300-41D2-8C8E-201B3C76A1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2714625" cy="1471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277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085F398-6A58-4B46-98E2-25EB37094EA2}"/>
              </a:ext>
            </a:extLst>
          </p:cNvPr>
          <p:cNvSpPr>
            <a:spLocks noGrp="1"/>
          </p:cNvSpPr>
          <p:nvPr>
            <p:ph type="title"/>
          </p:nvPr>
        </p:nvSpPr>
        <p:spPr/>
        <p:txBody>
          <a:bodyPr>
            <a:normAutofit fontScale="90000"/>
          </a:bodyPr>
          <a:lstStyle/>
          <a:p>
            <a:br>
              <a:rPr lang="tr-TR" dirty="0"/>
            </a:br>
            <a:br>
              <a:rPr lang="tr-TR" dirty="0"/>
            </a:br>
            <a:r>
              <a:rPr lang="tr-TR" dirty="0" err="1"/>
              <a:t>Japan’s</a:t>
            </a:r>
            <a:r>
              <a:rPr lang="tr-TR" dirty="0"/>
              <a:t> </a:t>
            </a:r>
            <a:r>
              <a:rPr lang="tr-TR" dirty="0" err="1"/>
              <a:t>Adequacy</a:t>
            </a:r>
            <a:r>
              <a:rPr lang="tr-TR" dirty="0"/>
              <a:t> </a:t>
            </a:r>
            <a:r>
              <a:rPr lang="tr-TR" dirty="0" err="1"/>
              <a:t>Decision</a:t>
            </a:r>
            <a:r>
              <a:rPr lang="tr-TR" dirty="0"/>
              <a:t> </a:t>
            </a:r>
            <a:r>
              <a:rPr lang="tr-TR" dirty="0" err="1"/>
              <a:t>Journey</a:t>
            </a:r>
            <a:r>
              <a:rPr lang="tr-TR" dirty="0"/>
              <a:t> -3-</a:t>
            </a:r>
          </a:p>
        </p:txBody>
      </p:sp>
      <p:pic>
        <p:nvPicPr>
          <p:cNvPr id="4" name="İçerik Yer Tutucusu 3">
            <a:extLst>
              <a:ext uri="{FF2B5EF4-FFF2-40B4-BE49-F238E27FC236}">
                <a16:creationId xmlns:a16="http://schemas.microsoft.com/office/drawing/2014/main" id="{28E5FD13-CAD9-4D2F-B48C-958A0EDA379F}"/>
              </a:ext>
            </a:extLst>
          </p:cNvPr>
          <p:cNvPicPr>
            <a:picLocks noGrp="1" noChangeAspect="1"/>
          </p:cNvPicPr>
          <p:nvPr>
            <p:ph idx="1"/>
          </p:nvPr>
        </p:nvPicPr>
        <p:blipFill>
          <a:blip r:embed="rId2"/>
          <a:stretch>
            <a:fillRect/>
          </a:stretch>
        </p:blipFill>
        <p:spPr>
          <a:xfrm>
            <a:off x="838200" y="1963190"/>
            <a:ext cx="10515600" cy="4076208"/>
          </a:xfrm>
          <a:prstGeom prst="rect">
            <a:avLst/>
          </a:prstGeom>
        </p:spPr>
      </p:pic>
      <p:pic>
        <p:nvPicPr>
          <p:cNvPr id="5" name="Picture 2" descr="japan flag ile ilgili gÃ¶rsel sonucu">
            <a:extLst>
              <a:ext uri="{FF2B5EF4-FFF2-40B4-BE49-F238E27FC236}">
                <a16:creationId xmlns:a16="http://schemas.microsoft.com/office/drawing/2014/main" id="{CB85360F-5BAB-4A20-8A95-418D00608A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124075" cy="1247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796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C72C36E9-B160-4A2F-AF38-2E9EAD0BF47E}"/>
              </a:ext>
            </a:extLst>
          </p:cNvPr>
          <p:cNvSpPr>
            <a:spLocks noGrp="1"/>
          </p:cNvSpPr>
          <p:nvPr>
            <p:ph idx="1"/>
          </p:nvPr>
        </p:nvSpPr>
        <p:spPr/>
        <p:txBody>
          <a:bodyPr/>
          <a:lstStyle/>
          <a:p>
            <a:r>
              <a:rPr lang="tr-TR" sz="3200" b="1" dirty="0"/>
              <a:t>Japan: EU </a:t>
            </a:r>
            <a:r>
              <a:rPr lang="tr-TR" sz="3200" b="1" dirty="0" err="1"/>
              <a:t>Adequacy</a:t>
            </a:r>
            <a:r>
              <a:rPr lang="tr-TR" sz="3200" b="1" dirty="0"/>
              <a:t> </a:t>
            </a:r>
            <a:r>
              <a:rPr lang="tr-TR" sz="3200" b="1" dirty="0" err="1"/>
              <a:t>Discounted</a:t>
            </a:r>
            <a:endParaRPr lang="tr-TR" sz="3200" b="1" dirty="0"/>
          </a:p>
          <a:p>
            <a:r>
              <a:rPr lang="en-US" i="1" dirty="0"/>
              <a:t>2018) 155 Privacy Laws &amp; Business International Report 8-10</a:t>
            </a:r>
          </a:p>
          <a:p>
            <a:r>
              <a:rPr lang="en-US" dirty="0"/>
              <a:t>4 Pages Posted: 26 Nov 2018</a:t>
            </a:r>
          </a:p>
          <a:p>
            <a:r>
              <a:rPr lang="en-US" dirty="0">
                <a:hlinkClick r:id="rId2" tooltip="View other papers by this author"/>
              </a:rPr>
              <a:t>Graham Greenleaf</a:t>
            </a:r>
            <a:endParaRPr lang="en-US" dirty="0"/>
          </a:p>
          <a:p>
            <a:r>
              <a:rPr lang="en-US" dirty="0"/>
              <a:t>University of New South Wales, Faculty of Law</a:t>
            </a:r>
          </a:p>
          <a:p>
            <a:r>
              <a:rPr lang="en-US" dirty="0"/>
              <a:t>Date Written: October 1, 2018</a:t>
            </a:r>
          </a:p>
          <a:p>
            <a:pPr marL="0" indent="0">
              <a:buNone/>
            </a:pPr>
            <a:endParaRPr lang="tr-TR" dirty="0"/>
          </a:p>
        </p:txBody>
      </p:sp>
      <p:pic>
        <p:nvPicPr>
          <p:cNvPr id="4" name="Picture 2" descr="japan flag ile ilgili gÃ¶rsel sonucu">
            <a:extLst>
              <a:ext uri="{FF2B5EF4-FFF2-40B4-BE49-F238E27FC236}">
                <a16:creationId xmlns:a16="http://schemas.microsoft.com/office/drawing/2014/main" id="{D9263596-D6AF-4101-BC83-1F2121485C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2714625" cy="1471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881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C7FA17E-557F-43C1-8B66-6FD24B22F427}"/>
              </a:ext>
            </a:extLst>
          </p:cNvPr>
          <p:cNvSpPr>
            <a:spLocks noGrp="1"/>
          </p:cNvSpPr>
          <p:nvPr>
            <p:ph type="title"/>
          </p:nvPr>
        </p:nvSpPr>
        <p:spPr/>
        <p:txBody>
          <a:bodyPr/>
          <a:lstStyle/>
          <a:p>
            <a:br>
              <a:rPr lang="tr-TR" b="1" dirty="0"/>
            </a:br>
            <a:r>
              <a:rPr lang="tr-TR" b="1" dirty="0"/>
              <a:t>				BREXIT</a:t>
            </a:r>
          </a:p>
        </p:txBody>
      </p:sp>
      <p:sp>
        <p:nvSpPr>
          <p:cNvPr id="3" name="İçerik Yer Tutucusu 2">
            <a:extLst>
              <a:ext uri="{FF2B5EF4-FFF2-40B4-BE49-F238E27FC236}">
                <a16:creationId xmlns:a16="http://schemas.microsoft.com/office/drawing/2014/main" id="{6C679DCA-12E1-4E57-90A9-6F968E41DF2C}"/>
              </a:ext>
            </a:extLst>
          </p:cNvPr>
          <p:cNvSpPr>
            <a:spLocks noGrp="1"/>
          </p:cNvSpPr>
          <p:nvPr>
            <p:ph idx="1"/>
          </p:nvPr>
        </p:nvSpPr>
        <p:spPr>
          <a:xfrm>
            <a:off x="838200" y="1825624"/>
            <a:ext cx="10515600" cy="4818063"/>
          </a:xfrm>
        </p:spPr>
        <p:txBody>
          <a:bodyPr>
            <a:normAutofit fontScale="92500" lnSpcReduction="10000"/>
          </a:bodyPr>
          <a:lstStyle/>
          <a:p>
            <a:pPr marL="0" indent="0">
              <a:buNone/>
            </a:pPr>
            <a:endParaRPr lang="tr-TR" altLang="tr-TR" dirty="0"/>
          </a:p>
          <a:p>
            <a:r>
              <a:rPr lang="en-GB" altLang="tr-TR" dirty="0"/>
              <a:t>On Brexit-day</a:t>
            </a:r>
            <a:r>
              <a:rPr lang="en-GB" altLang="tr-TR" dirty="0">
                <a:sym typeface="Symbol" panose="05050102010706020507" pitchFamily="18" charset="2"/>
              </a:rPr>
              <a:t></a:t>
            </a:r>
            <a:r>
              <a:rPr lang="en-GB" altLang="tr-TR" dirty="0"/>
              <a:t>:</a:t>
            </a:r>
          </a:p>
          <a:p>
            <a:r>
              <a:rPr lang="en-GB" altLang="tr-TR" dirty="0"/>
              <a:t>UK no longer an EU state</a:t>
            </a:r>
          </a:p>
          <a:p>
            <a:r>
              <a:rPr lang="en-GB" altLang="tr-TR" dirty="0"/>
              <a:t>UK becomes a third country</a:t>
            </a:r>
          </a:p>
          <a:p>
            <a:r>
              <a:rPr lang="en-GB" altLang="tr-TR" dirty="0"/>
              <a:t>Transfer back applies to UK</a:t>
            </a:r>
          </a:p>
          <a:p>
            <a:r>
              <a:rPr lang="en-GB" altLang="tr-TR" dirty="0"/>
              <a:t>Transfers must end</a:t>
            </a:r>
          </a:p>
          <a:p>
            <a:r>
              <a:rPr lang="en-GB" altLang="tr-TR" dirty="0"/>
              <a:t>Huge commercial impact</a:t>
            </a:r>
            <a:endParaRPr lang="tr-TR" altLang="tr-TR" dirty="0"/>
          </a:p>
          <a:p>
            <a:pPr marL="0" indent="0">
              <a:buNone/>
            </a:pPr>
            <a:endParaRPr lang="tr-TR" altLang="tr-TR" b="1" i="1" dirty="0">
              <a:sym typeface="Symbol" panose="05050102010706020507" pitchFamily="18" charset="2"/>
            </a:endParaRPr>
          </a:p>
          <a:p>
            <a:pPr marL="0" indent="0">
              <a:buNone/>
            </a:pPr>
            <a:r>
              <a:rPr lang="en-GB" altLang="tr-TR" b="1" i="1" dirty="0">
                <a:sym typeface="Symbol" panose="05050102010706020507" pitchFamily="18" charset="2"/>
              </a:rPr>
              <a:t></a:t>
            </a:r>
            <a:r>
              <a:rPr lang="tr-TR" altLang="tr-TR" b="1" i="1" dirty="0">
                <a:sym typeface="Symbol" panose="05050102010706020507" pitchFamily="18" charset="2"/>
              </a:rPr>
              <a:t> Lambert, Paul; </a:t>
            </a:r>
            <a:r>
              <a:rPr lang="tr-TR" altLang="tr-TR" b="1" i="1" dirty="0" err="1">
                <a:sym typeface="Symbol" panose="05050102010706020507" pitchFamily="18" charset="2"/>
              </a:rPr>
              <a:t>Brexit</a:t>
            </a:r>
            <a:r>
              <a:rPr lang="tr-TR" altLang="tr-TR" b="1" i="1" dirty="0">
                <a:sym typeface="Symbol" panose="05050102010706020507" pitchFamily="18" charset="2"/>
              </a:rPr>
              <a:t> </a:t>
            </a:r>
            <a:r>
              <a:rPr lang="tr-TR" altLang="tr-TR" b="1" i="1" dirty="0" err="1">
                <a:sym typeface="Symbol" panose="05050102010706020507" pitchFamily="18" charset="2"/>
              </a:rPr>
              <a:t>and</a:t>
            </a:r>
            <a:r>
              <a:rPr lang="tr-TR" altLang="tr-TR" b="1" i="1" dirty="0">
                <a:sym typeface="Symbol" panose="05050102010706020507" pitchFamily="18" charset="2"/>
              </a:rPr>
              <a:t> Data </a:t>
            </a:r>
            <a:r>
              <a:rPr lang="tr-TR" altLang="tr-TR" b="1" i="1" dirty="0" err="1">
                <a:sym typeface="Symbol" panose="05050102010706020507" pitchFamily="18" charset="2"/>
              </a:rPr>
              <a:t>Protection</a:t>
            </a:r>
            <a:r>
              <a:rPr lang="tr-TR" altLang="tr-TR" b="1" i="1" dirty="0">
                <a:sym typeface="Symbol" panose="05050102010706020507" pitchFamily="18" charset="2"/>
              </a:rPr>
              <a:t>, </a:t>
            </a:r>
            <a:r>
              <a:rPr lang="tr-TR" altLang="tr-TR" b="1" i="1" dirty="0" err="1">
                <a:sym typeface="Symbol" panose="05050102010706020507" pitchFamily="18" charset="2"/>
              </a:rPr>
              <a:t>December</a:t>
            </a:r>
            <a:r>
              <a:rPr lang="tr-TR" altLang="tr-TR" b="1" i="1" dirty="0">
                <a:sym typeface="Symbol" panose="05050102010706020507" pitchFamily="18" charset="2"/>
              </a:rPr>
              <a:t> 7, 2018, Presentation </a:t>
            </a:r>
            <a:r>
              <a:rPr lang="tr-TR" altLang="tr-TR" b="1" i="1" dirty="0" err="1">
                <a:sym typeface="Symbol" panose="05050102010706020507" pitchFamily="18" charset="2"/>
              </a:rPr>
              <a:t>prepared</a:t>
            </a:r>
            <a:r>
              <a:rPr lang="tr-TR" altLang="tr-TR" b="1" i="1" dirty="0">
                <a:sym typeface="Symbol" panose="05050102010706020507" pitchFamily="18" charset="2"/>
              </a:rPr>
              <a:t> </a:t>
            </a:r>
            <a:r>
              <a:rPr lang="tr-TR" altLang="tr-TR" b="1" i="1" dirty="0" err="1">
                <a:sym typeface="Symbol" panose="05050102010706020507" pitchFamily="18" charset="2"/>
              </a:rPr>
              <a:t>for</a:t>
            </a:r>
            <a:r>
              <a:rPr lang="tr-TR" altLang="tr-TR" b="1" i="1" dirty="0">
                <a:sym typeface="Symbol" panose="05050102010706020507" pitchFamily="18" charset="2"/>
              </a:rPr>
              <a:t> </a:t>
            </a:r>
            <a:r>
              <a:rPr lang="tr-TR" altLang="tr-TR" b="1" i="1" dirty="0" err="1">
                <a:sym typeface="Symbol" panose="05050102010706020507" pitchFamily="18" charset="2"/>
              </a:rPr>
              <a:t>the</a:t>
            </a:r>
            <a:r>
              <a:rPr lang="tr-TR" altLang="tr-TR" b="1" i="1" dirty="0">
                <a:sym typeface="Symbol" panose="05050102010706020507" pitchFamily="18" charset="2"/>
              </a:rPr>
              <a:t> IT </a:t>
            </a:r>
            <a:r>
              <a:rPr lang="tr-TR" altLang="tr-TR" b="1" i="1" dirty="0" err="1">
                <a:sym typeface="Symbol" panose="05050102010706020507" pitchFamily="18" charset="2"/>
              </a:rPr>
              <a:t>Law</a:t>
            </a:r>
            <a:r>
              <a:rPr lang="tr-TR" altLang="tr-TR" b="1" i="1" dirty="0">
                <a:sym typeface="Symbol" panose="05050102010706020507" pitchFamily="18" charset="2"/>
              </a:rPr>
              <a:t> Master Program of </a:t>
            </a:r>
            <a:r>
              <a:rPr lang="tr-TR" altLang="tr-TR" b="1" i="1" dirty="0" err="1">
                <a:sym typeface="Symbol" panose="05050102010706020507" pitchFamily="18" charset="2"/>
              </a:rPr>
              <a:t>the</a:t>
            </a:r>
            <a:r>
              <a:rPr lang="tr-TR" altLang="tr-TR" b="1" i="1" dirty="0">
                <a:sym typeface="Symbol" panose="05050102010706020507" pitchFamily="18" charset="2"/>
              </a:rPr>
              <a:t> Bilgi IT </a:t>
            </a:r>
            <a:r>
              <a:rPr lang="tr-TR" altLang="tr-TR" b="1" i="1" dirty="0" err="1">
                <a:sym typeface="Symbol" panose="05050102010706020507" pitchFamily="18" charset="2"/>
              </a:rPr>
              <a:t>Law</a:t>
            </a:r>
            <a:r>
              <a:rPr lang="tr-TR" altLang="tr-TR" b="1" i="1" dirty="0">
                <a:sym typeface="Symbol" panose="05050102010706020507" pitchFamily="18" charset="2"/>
              </a:rPr>
              <a:t> </a:t>
            </a:r>
            <a:r>
              <a:rPr lang="tr-TR" altLang="tr-TR" b="1" i="1" dirty="0" err="1">
                <a:sym typeface="Symbol" panose="05050102010706020507" pitchFamily="18" charset="2"/>
              </a:rPr>
              <a:t>Institute</a:t>
            </a:r>
            <a:r>
              <a:rPr lang="tr-TR" altLang="tr-TR" b="1" i="1" dirty="0">
                <a:sym typeface="Symbol" panose="05050102010706020507" pitchFamily="18" charset="2"/>
              </a:rPr>
              <a:t>.</a:t>
            </a:r>
            <a:endParaRPr lang="tr-TR" b="1" i="1" dirty="0"/>
          </a:p>
          <a:p>
            <a:endParaRPr lang="tr-TR" dirty="0"/>
          </a:p>
        </p:txBody>
      </p:sp>
      <p:pic>
        <p:nvPicPr>
          <p:cNvPr id="4" name="Resim 3">
            <a:extLst>
              <a:ext uri="{FF2B5EF4-FFF2-40B4-BE49-F238E27FC236}">
                <a16:creationId xmlns:a16="http://schemas.microsoft.com/office/drawing/2014/main" id="{97959984-087C-40E7-9735-821EAFF8FEA4}"/>
              </a:ext>
            </a:extLst>
          </p:cNvPr>
          <p:cNvPicPr>
            <a:picLocks noChangeAspect="1"/>
          </p:cNvPicPr>
          <p:nvPr/>
        </p:nvPicPr>
        <p:blipFill>
          <a:blip r:embed="rId2"/>
          <a:stretch>
            <a:fillRect/>
          </a:stretch>
        </p:blipFill>
        <p:spPr>
          <a:xfrm>
            <a:off x="0" y="0"/>
            <a:ext cx="3028950" cy="1514475"/>
          </a:xfrm>
          <a:prstGeom prst="rect">
            <a:avLst/>
          </a:prstGeom>
        </p:spPr>
      </p:pic>
    </p:spTree>
    <p:extLst>
      <p:ext uri="{BB962C8B-B14F-4D97-AF65-F5344CB8AC3E}">
        <p14:creationId xmlns:p14="http://schemas.microsoft.com/office/powerpoint/2010/main" val="2186059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9BC758C-5F13-4C4C-80DE-D70747A12899}"/>
              </a:ext>
            </a:extLst>
          </p:cNvPr>
          <p:cNvSpPr>
            <a:spLocks noGrp="1"/>
          </p:cNvSpPr>
          <p:nvPr>
            <p:ph type="title"/>
          </p:nvPr>
        </p:nvSpPr>
        <p:spPr/>
        <p:txBody>
          <a:bodyPr>
            <a:normAutofit/>
          </a:bodyPr>
          <a:lstStyle/>
          <a:p>
            <a:r>
              <a:rPr lang="tr-TR" sz="3600" b="1" dirty="0"/>
              <a:t>US </a:t>
            </a:r>
            <a:r>
              <a:rPr lang="tr-TR" sz="3600" b="1" dirty="0" err="1"/>
              <a:t>Sector</a:t>
            </a:r>
            <a:r>
              <a:rPr lang="tr-TR" sz="3600" b="1" dirty="0"/>
              <a:t> </a:t>
            </a:r>
            <a:r>
              <a:rPr lang="tr-TR" sz="3600" b="1" dirty="0" err="1"/>
              <a:t>Specific</a:t>
            </a:r>
            <a:r>
              <a:rPr lang="tr-TR" sz="3600" b="1" dirty="0"/>
              <a:t> </a:t>
            </a:r>
            <a:r>
              <a:rPr lang="tr-TR" sz="3600" b="1" dirty="0" err="1"/>
              <a:t>and</a:t>
            </a:r>
            <a:r>
              <a:rPr lang="tr-TR" sz="3600" b="1" dirty="0"/>
              <a:t> </a:t>
            </a:r>
            <a:r>
              <a:rPr lang="tr-TR" sz="3600" b="1" dirty="0" err="1"/>
              <a:t>State</a:t>
            </a:r>
            <a:r>
              <a:rPr lang="tr-TR" sz="3600" b="1" dirty="0"/>
              <a:t> Level Data </a:t>
            </a:r>
            <a:r>
              <a:rPr lang="tr-TR" sz="3600" b="1" dirty="0" err="1"/>
              <a:t>Protection&amp;Privacy</a:t>
            </a:r>
            <a:r>
              <a:rPr lang="tr-TR" sz="3600" b="1" dirty="0"/>
              <a:t> </a:t>
            </a:r>
            <a:r>
              <a:rPr lang="tr-TR" sz="3600" b="1" dirty="0" err="1"/>
              <a:t>Laws&amp;Standards</a:t>
            </a:r>
            <a:endParaRPr lang="tr-TR" sz="3600" b="1" dirty="0"/>
          </a:p>
        </p:txBody>
      </p:sp>
      <p:sp>
        <p:nvSpPr>
          <p:cNvPr id="3" name="İçerik Yer Tutucusu 2">
            <a:extLst>
              <a:ext uri="{FF2B5EF4-FFF2-40B4-BE49-F238E27FC236}">
                <a16:creationId xmlns:a16="http://schemas.microsoft.com/office/drawing/2014/main" id="{4F991630-557F-4046-8690-FF91AC4B8EC8}"/>
              </a:ext>
            </a:extLst>
          </p:cNvPr>
          <p:cNvSpPr>
            <a:spLocks noGrp="1"/>
          </p:cNvSpPr>
          <p:nvPr>
            <p:ph sz="half" idx="1"/>
          </p:nvPr>
        </p:nvSpPr>
        <p:spPr>
          <a:xfrm>
            <a:off x="838200" y="1825624"/>
            <a:ext cx="5181600" cy="5032375"/>
          </a:xfrm>
        </p:spPr>
        <p:txBody>
          <a:bodyPr>
            <a:normAutofit fontScale="85000" lnSpcReduction="20000"/>
          </a:bodyPr>
          <a:lstStyle/>
          <a:p>
            <a:endParaRPr lang="tr-TR" dirty="0"/>
          </a:p>
          <a:p>
            <a:r>
              <a:rPr lang="tr-TR" dirty="0" err="1"/>
              <a:t>Fair</a:t>
            </a:r>
            <a:r>
              <a:rPr lang="tr-TR" dirty="0"/>
              <a:t> Information </a:t>
            </a:r>
            <a:r>
              <a:rPr lang="tr-TR" dirty="0" err="1"/>
              <a:t>Practices</a:t>
            </a:r>
            <a:r>
              <a:rPr lang="tr-TR" dirty="0"/>
              <a:t> </a:t>
            </a:r>
            <a:r>
              <a:rPr lang="tr-TR" dirty="0" err="1"/>
              <a:t>Act</a:t>
            </a:r>
            <a:r>
              <a:rPr lang="tr-TR" dirty="0"/>
              <a:t> 1974</a:t>
            </a:r>
          </a:p>
          <a:p>
            <a:r>
              <a:rPr lang="tr-TR" dirty="0"/>
              <a:t>4th </a:t>
            </a:r>
            <a:r>
              <a:rPr lang="tr-TR" dirty="0" err="1"/>
              <a:t>Amendment</a:t>
            </a:r>
            <a:r>
              <a:rPr lang="tr-TR" dirty="0"/>
              <a:t> </a:t>
            </a:r>
            <a:r>
              <a:rPr lang="tr-TR" dirty="0" err="1"/>
              <a:t>Searches&amp;Seizures</a:t>
            </a:r>
            <a:endParaRPr lang="tr-TR" dirty="0"/>
          </a:p>
          <a:p>
            <a:r>
              <a:rPr lang="en-US" dirty="0"/>
              <a:t>The Video Privacy Protection Act (VPPA)</a:t>
            </a:r>
            <a:endParaRPr lang="tr-TR" dirty="0"/>
          </a:p>
          <a:p>
            <a:r>
              <a:rPr lang="en-US" dirty="0"/>
              <a:t>Cable Communications Policy Act of 1984</a:t>
            </a:r>
            <a:endParaRPr lang="tr-TR" dirty="0"/>
          </a:p>
          <a:p>
            <a:r>
              <a:rPr lang="tr-TR" dirty="0" err="1"/>
              <a:t>The</a:t>
            </a:r>
            <a:r>
              <a:rPr lang="tr-TR" dirty="0"/>
              <a:t> CAN-SPAM </a:t>
            </a:r>
            <a:r>
              <a:rPr lang="tr-TR" dirty="0" err="1"/>
              <a:t>Act</a:t>
            </a:r>
            <a:r>
              <a:rPr lang="tr-TR" dirty="0"/>
              <a:t>, e-mail Marketing</a:t>
            </a:r>
          </a:p>
          <a:p>
            <a:r>
              <a:rPr lang="tr-TR" dirty="0" err="1"/>
              <a:t>The</a:t>
            </a:r>
            <a:r>
              <a:rPr lang="tr-TR" dirty="0"/>
              <a:t> </a:t>
            </a:r>
            <a:r>
              <a:rPr lang="tr-TR" dirty="0" err="1"/>
              <a:t>Computer</a:t>
            </a:r>
            <a:r>
              <a:rPr lang="tr-TR" dirty="0"/>
              <a:t> </a:t>
            </a:r>
            <a:r>
              <a:rPr lang="tr-TR" dirty="0" err="1"/>
              <a:t>Fraud</a:t>
            </a:r>
            <a:r>
              <a:rPr lang="tr-TR" dirty="0"/>
              <a:t> </a:t>
            </a:r>
            <a:r>
              <a:rPr lang="tr-TR" dirty="0" err="1"/>
              <a:t>and</a:t>
            </a:r>
            <a:r>
              <a:rPr lang="tr-TR" dirty="0"/>
              <a:t> </a:t>
            </a:r>
            <a:r>
              <a:rPr lang="tr-TR" dirty="0" err="1"/>
              <a:t>Abuse</a:t>
            </a:r>
            <a:r>
              <a:rPr lang="tr-TR" dirty="0"/>
              <a:t> </a:t>
            </a:r>
            <a:r>
              <a:rPr lang="tr-TR" dirty="0" err="1"/>
              <a:t>Act</a:t>
            </a:r>
            <a:endParaRPr lang="tr-TR" dirty="0"/>
          </a:p>
          <a:p>
            <a:r>
              <a:rPr lang="tr-TR" dirty="0"/>
              <a:t>COPPA-</a:t>
            </a:r>
            <a:r>
              <a:rPr lang="tr-TR" dirty="0" err="1"/>
              <a:t>Children’s</a:t>
            </a:r>
            <a:r>
              <a:rPr lang="tr-TR" dirty="0"/>
              <a:t> </a:t>
            </a:r>
            <a:r>
              <a:rPr lang="tr-TR" dirty="0" err="1"/>
              <a:t>Privacy</a:t>
            </a:r>
            <a:endParaRPr lang="tr-TR" dirty="0"/>
          </a:p>
          <a:p>
            <a:r>
              <a:rPr lang="tr-TR" dirty="0" err="1"/>
              <a:t>The</a:t>
            </a:r>
            <a:r>
              <a:rPr lang="tr-TR" dirty="0"/>
              <a:t> </a:t>
            </a:r>
            <a:r>
              <a:rPr lang="tr-TR" dirty="0" err="1"/>
              <a:t>Driver’s</a:t>
            </a:r>
            <a:r>
              <a:rPr lang="tr-TR" dirty="0"/>
              <a:t> </a:t>
            </a:r>
            <a:r>
              <a:rPr lang="tr-TR" dirty="0" err="1"/>
              <a:t>Privacy</a:t>
            </a:r>
            <a:r>
              <a:rPr lang="tr-TR" dirty="0"/>
              <a:t> </a:t>
            </a:r>
            <a:r>
              <a:rPr lang="tr-TR" dirty="0" err="1"/>
              <a:t>Protection</a:t>
            </a:r>
            <a:r>
              <a:rPr lang="tr-TR" dirty="0"/>
              <a:t> </a:t>
            </a:r>
            <a:r>
              <a:rPr lang="tr-TR" dirty="0" err="1"/>
              <a:t>Act</a:t>
            </a:r>
            <a:endParaRPr lang="tr-TR" dirty="0"/>
          </a:p>
          <a:p>
            <a:r>
              <a:rPr lang="en-US" dirty="0"/>
              <a:t>The Electronic Communications Privacy Act</a:t>
            </a:r>
            <a:endParaRPr lang="tr-TR" dirty="0"/>
          </a:p>
          <a:p>
            <a:endParaRPr lang="tr-TR" dirty="0"/>
          </a:p>
          <a:p>
            <a:endParaRPr lang="tr-TR" dirty="0"/>
          </a:p>
        </p:txBody>
      </p:sp>
      <p:sp>
        <p:nvSpPr>
          <p:cNvPr id="4" name="İçerik Yer Tutucusu 3">
            <a:extLst>
              <a:ext uri="{FF2B5EF4-FFF2-40B4-BE49-F238E27FC236}">
                <a16:creationId xmlns:a16="http://schemas.microsoft.com/office/drawing/2014/main" id="{E49800DC-E547-4F4C-8B8E-CC548E4CF17D}"/>
              </a:ext>
            </a:extLst>
          </p:cNvPr>
          <p:cNvSpPr>
            <a:spLocks noGrp="1"/>
          </p:cNvSpPr>
          <p:nvPr>
            <p:ph sz="half" idx="2"/>
          </p:nvPr>
        </p:nvSpPr>
        <p:spPr>
          <a:xfrm>
            <a:off x="6172200" y="1825625"/>
            <a:ext cx="5181600" cy="5032374"/>
          </a:xfrm>
        </p:spPr>
        <p:txBody>
          <a:bodyPr>
            <a:normAutofit fontScale="85000" lnSpcReduction="20000"/>
          </a:bodyPr>
          <a:lstStyle/>
          <a:p>
            <a:r>
              <a:rPr lang="en-US" dirty="0"/>
              <a:t> </a:t>
            </a:r>
            <a:endParaRPr lang="tr-TR" dirty="0"/>
          </a:p>
          <a:p>
            <a:r>
              <a:rPr lang="tr-TR" dirty="0" err="1"/>
              <a:t>The</a:t>
            </a:r>
            <a:r>
              <a:rPr lang="tr-TR" dirty="0"/>
              <a:t> </a:t>
            </a:r>
            <a:r>
              <a:rPr lang="tr-TR" dirty="0" err="1"/>
              <a:t>Telecommunications</a:t>
            </a:r>
            <a:r>
              <a:rPr lang="tr-TR" dirty="0"/>
              <a:t> </a:t>
            </a:r>
            <a:r>
              <a:rPr lang="tr-TR" dirty="0" err="1"/>
              <a:t>Act</a:t>
            </a:r>
            <a:endParaRPr lang="tr-TR" dirty="0"/>
          </a:p>
          <a:p>
            <a:r>
              <a:rPr lang="en-US" dirty="0"/>
              <a:t>The Fair Credit Reporting Act</a:t>
            </a:r>
            <a:endParaRPr lang="tr-TR" dirty="0"/>
          </a:p>
          <a:p>
            <a:r>
              <a:rPr lang="en-US" dirty="0"/>
              <a:t>The Family Educational Rights and Privacy Act</a:t>
            </a:r>
            <a:endParaRPr lang="tr-TR" dirty="0"/>
          </a:p>
          <a:p>
            <a:r>
              <a:rPr lang="en-US" dirty="0"/>
              <a:t>The Right to Financial Privacy Ac</a:t>
            </a:r>
            <a:endParaRPr lang="tr-TR" dirty="0"/>
          </a:p>
          <a:p>
            <a:r>
              <a:rPr lang="tr-TR" dirty="0" err="1"/>
              <a:t>The</a:t>
            </a:r>
            <a:r>
              <a:rPr lang="tr-TR" dirty="0"/>
              <a:t> </a:t>
            </a:r>
            <a:r>
              <a:rPr lang="tr-TR" dirty="0" err="1"/>
              <a:t>Gramm-Leach-Bliley</a:t>
            </a:r>
            <a:r>
              <a:rPr lang="tr-TR" dirty="0"/>
              <a:t> </a:t>
            </a:r>
            <a:r>
              <a:rPr lang="tr-TR" dirty="0" err="1"/>
              <a:t>Act</a:t>
            </a:r>
            <a:r>
              <a:rPr lang="tr-TR" dirty="0"/>
              <a:t> (GLBA)</a:t>
            </a:r>
          </a:p>
          <a:p>
            <a:r>
              <a:rPr lang="tr-TR" dirty="0"/>
              <a:t>HIPAA</a:t>
            </a:r>
          </a:p>
          <a:p>
            <a:r>
              <a:rPr lang="tr-TR" dirty="0"/>
              <a:t>OCGA, </a:t>
            </a:r>
            <a:r>
              <a:rPr lang="tr-TR" dirty="0" err="1"/>
              <a:t>Genetic</a:t>
            </a:r>
            <a:r>
              <a:rPr lang="tr-TR" dirty="0"/>
              <a:t> </a:t>
            </a:r>
            <a:r>
              <a:rPr lang="tr-TR" dirty="0" err="1"/>
              <a:t>Testing</a:t>
            </a:r>
            <a:endParaRPr lang="tr-TR" dirty="0"/>
          </a:p>
          <a:p>
            <a:r>
              <a:rPr lang="tr-TR" dirty="0"/>
              <a:t>California Consumer </a:t>
            </a:r>
            <a:r>
              <a:rPr lang="tr-TR" dirty="0" err="1"/>
              <a:t>Privacy</a:t>
            </a:r>
            <a:r>
              <a:rPr lang="tr-TR" dirty="0"/>
              <a:t> </a:t>
            </a:r>
            <a:r>
              <a:rPr lang="tr-TR" dirty="0" err="1"/>
              <a:t>Act</a:t>
            </a:r>
            <a:endParaRPr lang="tr-TR" dirty="0"/>
          </a:p>
          <a:p>
            <a:r>
              <a:rPr lang="tr-TR" dirty="0" err="1"/>
              <a:t>Massachussets</a:t>
            </a:r>
            <a:r>
              <a:rPr lang="tr-TR" dirty="0"/>
              <a:t>  Data  </a:t>
            </a:r>
            <a:r>
              <a:rPr lang="tr-TR" dirty="0" err="1"/>
              <a:t>Protection</a:t>
            </a:r>
            <a:r>
              <a:rPr lang="tr-TR" dirty="0"/>
              <a:t> </a:t>
            </a:r>
            <a:r>
              <a:rPr lang="tr-TR" dirty="0" err="1"/>
              <a:t>Law</a:t>
            </a:r>
            <a:endParaRPr lang="tr-TR" dirty="0"/>
          </a:p>
          <a:p>
            <a:r>
              <a:rPr lang="tr-TR" dirty="0"/>
              <a:t>NIST&amp;PCI-DSS</a:t>
            </a:r>
          </a:p>
          <a:p>
            <a:endParaRPr lang="tr-TR" dirty="0"/>
          </a:p>
          <a:p>
            <a:pPr marL="0" indent="0">
              <a:buNone/>
            </a:pPr>
            <a:endParaRPr lang="tr-TR" dirty="0"/>
          </a:p>
        </p:txBody>
      </p:sp>
      <p:pic>
        <p:nvPicPr>
          <p:cNvPr id="5" name="Resim 4">
            <a:extLst>
              <a:ext uri="{FF2B5EF4-FFF2-40B4-BE49-F238E27FC236}">
                <a16:creationId xmlns:a16="http://schemas.microsoft.com/office/drawing/2014/main" id="{9127CED8-9CDF-42E5-B3E6-B185A6B73637}"/>
              </a:ext>
            </a:extLst>
          </p:cNvPr>
          <p:cNvPicPr>
            <a:picLocks noChangeAspect="1"/>
          </p:cNvPicPr>
          <p:nvPr/>
        </p:nvPicPr>
        <p:blipFill>
          <a:blip r:embed="rId2"/>
          <a:stretch>
            <a:fillRect/>
          </a:stretch>
        </p:blipFill>
        <p:spPr>
          <a:xfrm>
            <a:off x="10032310" y="0"/>
            <a:ext cx="2143125" cy="2099468"/>
          </a:xfrm>
          <a:prstGeom prst="rect">
            <a:avLst/>
          </a:prstGeom>
        </p:spPr>
      </p:pic>
    </p:spTree>
    <p:extLst>
      <p:ext uri="{BB962C8B-B14F-4D97-AF65-F5344CB8AC3E}">
        <p14:creationId xmlns:p14="http://schemas.microsoft.com/office/powerpoint/2010/main" val="1331682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than 200 companies call for US privacy law</a:t>
            </a:r>
            <a:endParaRPr lang="tr-TR" dirty="0"/>
          </a:p>
        </p:txBody>
      </p:sp>
      <p:sp>
        <p:nvSpPr>
          <p:cNvPr id="3" name="Content Placeholder 2"/>
          <p:cNvSpPr>
            <a:spLocks noGrp="1"/>
          </p:cNvSpPr>
          <p:nvPr>
            <p:ph idx="1"/>
          </p:nvPr>
        </p:nvSpPr>
        <p:spPr/>
        <p:txBody>
          <a:bodyPr>
            <a:normAutofit lnSpcReduction="10000"/>
          </a:bodyPr>
          <a:lstStyle/>
          <a:p>
            <a:r>
              <a:rPr lang="en-US" dirty="0"/>
              <a:t>The Business Roundtable, a group of more than 200 retailers, tech companies and financial institutions, plans to release recommendations for a federal U.S. privacy law, The Washington Post reports. The Business Roundtable seeks for data-collection requirements to be universal across all industries and for the Federal Trade Commission to receive more enforcement authority and resources. The group also recommends a streamline of current federal data-collection laws to avoid any regulatory conflicts, a national data breach notification law, and considerations for the impact a federal privacy law would have on small businesses. </a:t>
            </a:r>
          </a:p>
          <a:p>
            <a:r>
              <a:rPr lang="tr-TR" dirty="0">
                <a:hlinkClick r:id="rId2"/>
              </a:rPr>
              <a:t>https://iapp.org/news/a/tech-companies-financial-institutions-pitch-recommendations-for-federal-u-s-privacy-law/</a:t>
            </a:r>
            <a:r>
              <a:rPr lang="en-US" dirty="0"/>
              <a:t> </a:t>
            </a:r>
            <a:endParaRPr lang="tr-TR" dirty="0"/>
          </a:p>
        </p:txBody>
      </p:sp>
    </p:spTree>
    <p:extLst>
      <p:ext uri="{BB962C8B-B14F-4D97-AF65-F5344CB8AC3E}">
        <p14:creationId xmlns:p14="http://schemas.microsoft.com/office/powerpoint/2010/main" val="3690194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Big </a:t>
            </a:r>
            <a:r>
              <a:rPr lang="tr-TR" b="1" dirty="0"/>
              <a:t>D</a:t>
            </a:r>
            <a:r>
              <a:rPr lang="en-US" b="1" dirty="0" err="1"/>
              <a:t>ata</a:t>
            </a:r>
            <a:endParaRPr lang="en-US" b="1" dirty="0"/>
          </a:p>
        </p:txBody>
      </p:sp>
      <p:sp>
        <p:nvSpPr>
          <p:cNvPr id="3" name="Content Placeholder 2"/>
          <p:cNvSpPr>
            <a:spLocks noGrp="1"/>
          </p:cNvSpPr>
          <p:nvPr>
            <p:ph idx="1"/>
          </p:nvPr>
        </p:nvSpPr>
        <p:spPr/>
        <p:txBody>
          <a:bodyPr/>
          <a:lstStyle/>
          <a:p>
            <a:r>
              <a:rPr lang="tr-TR" b="1" dirty="0">
                <a:solidFill>
                  <a:srgbClr val="FF0000"/>
                </a:solidFill>
              </a:rPr>
              <a:t>B</a:t>
            </a:r>
            <a:r>
              <a:rPr lang="en-US" b="1" dirty="0" err="1">
                <a:solidFill>
                  <a:srgbClr val="FF0000"/>
                </a:solidFill>
              </a:rPr>
              <a:t>ig</a:t>
            </a:r>
            <a:r>
              <a:rPr lang="en-US" b="1" dirty="0">
                <a:solidFill>
                  <a:srgbClr val="FF0000"/>
                </a:solidFill>
              </a:rPr>
              <a:t> data </a:t>
            </a:r>
            <a:r>
              <a:rPr lang="en-US" dirty="0"/>
              <a:t>can be thought of as an asset that is difficult to exploit. </a:t>
            </a:r>
            <a:r>
              <a:rPr lang="en-US" b="1" dirty="0">
                <a:solidFill>
                  <a:srgbClr val="FF0000"/>
                </a:solidFill>
              </a:rPr>
              <a:t>AI</a:t>
            </a:r>
            <a:r>
              <a:rPr lang="en-US" dirty="0"/>
              <a:t> can be seen as a key to unlocking the value of big data; and </a:t>
            </a:r>
            <a:r>
              <a:rPr lang="en-US" b="1" dirty="0">
                <a:solidFill>
                  <a:srgbClr val="FF0000"/>
                </a:solidFill>
              </a:rPr>
              <a:t>machine learning </a:t>
            </a:r>
            <a:r>
              <a:rPr lang="en-US" dirty="0"/>
              <a:t>is one of the technical mechanisms that underpins and facilitates AI. The combination of all three concepts can be called </a:t>
            </a:r>
            <a:r>
              <a:rPr lang="en-US" b="1" dirty="0">
                <a:solidFill>
                  <a:srgbClr val="FF0000"/>
                </a:solidFill>
              </a:rPr>
              <a:t>‘big data analytics’</a:t>
            </a:r>
            <a:r>
              <a:rPr lang="en-US" dirty="0"/>
              <a:t>. </a:t>
            </a:r>
          </a:p>
        </p:txBody>
      </p:sp>
    </p:spTree>
    <p:extLst>
      <p:ext uri="{BB962C8B-B14F-4D97-AF65-F5344CB8AC3E}">
        <p14:creationId xmlns:p14="http://schemas.microsoft.com/office/powerpoint/2010/main" val="1142931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Some of the </a:t>
            </a:r>
            <a:r>
              <a:rPr lang="tr-TR" b="1" dirty="0"/>
              <a:t>D</a:t>
            </a:r>
            <a:r>
              <a:rPr lang="en-US" b="1" dirty="0" err="1"/>
              <a:t>istinctive</a:t>
            </a:r>
            <a:r>
              <a:rPr lang="en-US" b="1" dirty="0"/>
              <a:t> </a:t>
            </a:r>
            <a:r>
              <a:rPr lang="tr-TR" b="1" dirty="0"/>
              <a:t>A</a:t>
            </a:r>
            <a:r>
              <a:rPr lang="en-US" b="1" dirty="0" err="1"/>
              <a:t>spects</a:t>
            </a:r>
            <a:r>
              <a:rPr lang="en-US" b="1" dirty="0"/>
              <a:t> of </a:t>
            </a:r>
            <a:r>
              <a:rPr lang="tr-TR" b="1" dirty="0"/>
              <a:t>B</a:t>
            </a:r>
            <a:r>
              <a:rPr lang="en-US" b="1" dirty="0" err="1"/>
              <a:t>ig</a:t>
            </a:r>
            <a:r>
              <a:rPr lang="en-US" b="1" dirty="0"/>
              <a:t> </a:t>
            </a:r>
            <a:r>
              <a:rPr lang="tr-TR" b="1" dirty="0"/>
              <a:t>D</a:t>
            </a:r>
            <a:r>
              <a:rPr lang="en-US" b="1" dirty="0" err="1"/>
              <a:t>ata</a:t>
            </a:r>
            <a:r>
              <a:rPr lang="en-US" b="1" dirty="0"/>
              <a:t> </a:t>
            </a:r>
            <a:r>
              <a:rPr lang="tr-TR" b="1" dirty="0"/>
              <a:t>A</a:t>
            </a:r>
            <a:r>
              <a:rPr lang="en-US" b="1" dirty="0" err="1"/>
              <a:t>nalytics</a:t>
            </a:r>
            <a:br>
              <a:rPr lang="en-US" dirty="0"/>
            </a:br>
            <a:endParaRPr lang="en-US" dirty="0"/>
          </a:p>
        </p:txBody>
      </p:sp>
      <p:sp>
        <p:nvSpPr>
          <p:cNvPr id="3" name="Content Placeholder 2"/>
          <p:cNvSpPr>
            <a:spLocks noGrp="1"/>
          </p:cNvSpPr>
          <p:nvPr>
            <p:ph idx="1"/>
          </p:nvPr>
        </p:nvSpPr>
        <p:spPr/>
        <p:txBody>
          <a:bodyPr/>
          <a:lstStyle/>
          <a:p>
            <a:pPr lvl="1"/>
            <a:endParaRPr lang="tr-TR" dirty="0"/>
          </a:p>
          <a:p>
            <a:pPr lvl="1"/>
            <a:r>
              <a:rPr lang="en-US" dirty="0"/>
              <a:t>the use of algorithms </a:t>
            </a:r>
          </a:p>
          <a:p>
            <a:pPr lvl="1"/>
            <a:r>
              <a:rPr lang="en-US" dirty="0"/>
              <a:t>the opacity of the processing </a:t>
            </a:r>
          </a:p>
          <a:p>
            <a:pPr lvl="1"/>
            <a:r>
              <a:rPr lang="en-US" dirty="0"/>
              <a:t>the tendency to collect ‘all the data’ </a:t>
            </a:r>
          </a:p>
          <a:p>
            <a:pPr lvl="1"/>
            <a:r>
              <a:rPr lang="en-US" dirty="0"/>
              <a:t>the repurposing of data, and </a:t>
            </a:r>
          </a:p>
          <a:p>
            <a:pPr lvl="1"/>
            <a:r>
              <a:rPr lang="en-US" dirty="0"/>
              <a:t>the use of new types of data. </a:t>
            </a:r>
          </a:p>
          <a:p>
            <a:pPr marL="0" indent="0">
              <a:buNone/>
            </a:pPr>
            <a:endParaRPr lang="en-US" dirty="0"/>
          </a:p>
        </p:txBody>
      </p:sp>
    </p:spTree>
    <p:extLst>
      <p:ext uri="{BB962C8B-B14F-4D97-AF65-F5344CB8AC3E}">
        <p14:creationId xmlns:p14="http://schemas.microsoft.com/office/powerpoint/2010/main" val="952011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a:extLst>
              <a:ext uri="{FF2B5EF4-FFF2-40B4-BE49-F238E27FC236}">
                <a16:creationId xmlns:a16="http://schemas.microsoft.com/office/drawing/2014/main" id="{62CFB4F3-D50B-4673-8869-5E0CEE898ABA}"/>
              </a:ext>
            </a:extLst>
          </p:cNvPr>
          <p:cNvPicPr>
            <a:picLocks noGrp="1" noChangeAspect="1"/>
          </p:cNvPicPr>
          <p:nvPr>
            <p:ph idx="1"/>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20401453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How do Big Data </a:t>
            </a:r>
            <a:r>
              <a:rPr lang="tr-TR" b="1" dirty="0"/>
              <a:t>P</a:t>
            </a:r>
            <a:r>
              <a:rPr lang="en-US" b="1" dirty="0" err="1"/>
              <a:t>ractices</a:t>
            </a:r>
            <a:r>
              <a:rPr lang="en-US" b="1" dirty="0"/>
              <a:t> </a:t>
            </a:r>
            <a:r>
              <a:rPr lang="tr-TR" b="1" dirty="0"/>
              <a:t>C</a:t>
            </a:r>
            <a:r>
              <a:rPr lang="en-US" b="1" dirty="0" err="1"/>
              <a:t>onflict</a:t>
            </a:r>
            <a:r>
              <a:rPr lang="en-US" b="1" dirty="0"/>
              <a:t> with the </a:t>
            </a:r>
            <a:r>
              <a:rPr lang="tr-TR" b="1" dirty="0"/>
              <a:t>C</a:t>
            </a:r>
            <a:r>
              <a:rPr lang="en-US" b="1" dirty="0" err="1"/>
              <a:t>urrent</a:t>
            </a:r>
            <a:r>
              <a:rPr lang="en-US" b="1" dirty="0"/>
              <a:t> EU </a:t>
            </a:r>
            <a:r>
              <a:rPr lang="tr-TR" b="1" dirty="0"/>
              <a:t>D</a:t>
            </a:r>
            <a:r>
              <a:rPr lang="en-US" b="1" dirty="0" err="1"/>
              <a:t>ata</a:t>
            </a:r>
            <a:r>
              <a:rPr lang="en-US" b="1" dirty="0"/>
              <a:t> </a:t>
            </a:r>
            <a:r>
              <a:rPr lang="tr-TR" b="1" dirty="0"/>
              <a:t>P</a:t>
            </a:r>
            <a:r>
              <a:rPr lang="en-US" b="1" dirty="0" err="1"/>
              <a:t>rotection</a:t>
            </a:r>
            <a:r>
              <a:rPr lang="en-US" b="1" dirty="0"/>
              <a:t> </a:t>
            </a:r>
            <a:r>
              <a:rPr lang="tr-TR" b="1" dirty="0"/>
              <a:t>R</a:t>
            </a:r>
            <a:r>
              <a:rPr lang="en-US" b="1" dirty="0" err="1"/>
              <a:t>egime</a:t>
            </a:r>
            <a:r>
              <a:rPr lang="en-US" b="1" dirty="0"/>
              <a:t>? </a:t>
            </a:r>
            <a:endParaRPr lang="en-US" dirty="0"/>
          </a:p>
        </p:txBody>
      </p:sp>
      <p:sp>
        <p:nvSpPr>
          <p:cNvPr id="3" name="Content Placeholder 2"/>
          <p:cNvSpPr>
            <a:spLocks noGrp="1"/>
          </p:cNvSpPr>
          <p:nvPr>
            <p:ph idx="1"/>
          </p:nvPr>
        </p:nvSpPr>
        <p:spPr/>
        <p:txBody>
          <a:bodyPr>
            <a:normAutofit fontScale="85000" lnSpcReduction="20000"/>
          </a:bodyPr>
          <a:lstStyle/>
          <a:p>
            <a:r>
              <a:rPr lang="en-US" dirty="0"/>
              <a:t>Unlike previous data processing models, affordances of Big Data for large-scale data aggregation from multiple and diverse sources, significantly </a:t>
            </a:r>
            <a:r>
              <a:rPr lang="en-US" b="1" dirty="0">
                <a:solidFill>
                  <a:srgbClr val="FF0000"/>
                </a:solidFill>
              </a:rPr>
              <a:t>expand the range of personally identifiable data</a:t>
            </a:r>
            <a:r>
              <a:rPr lang="en-US" b="1" dirty="0"/>
              <a:t>. </a:t>
            </a:r>
          </a:p>
          <a:p>
            <a:r>
              <a:rPr lang="en-US" b="1" dirty="0">
                <a:solidFill>
                  <a:srgbClr val="FF0000"/>
                </a:solidFill>
              </a:rPr>
              <a:t>Constant expansion of networks with </a:t>
            </a:r>
            <a:r>
              <a:rPr lang="en-US" b="1" dirty="0" err="1">
                <a:solidFill>
                  <a:srgbClr val="FF0000"/>
                </a:solidFill>
              </a:rPr>
              <a:t>computerised</a:t>
            </a:r>
            <a:r>
              <a:rPr lang="en-US" b="1" dirty="0">
                <a:solidFill>
                  <a:srgbClr val="FF0000"/>
                </a:solidFill>
              </a:rPr>
              <a:t> objects </a:t>
            </a:r>
            <a:r>
              <a:rPr lang="en-US" dirty="0"/>
              <a:t>(wearable devices, home appliances, vehicles, cargo containers, etc.) in communication with each other –also referred to as </a:t>
            </a:r>
            <a:r>
              <a:rPr lang="en-US" dirty="0" err="1"/>
              <a:t>IoT</a:t>
            </a:r>
            <a:r>
              <a:rPr lang="en-US" dirty="0"/>
              <a:t> or </a:t>
            </a:r>
            <a:r>
              <a:rPr lang="en-US" i="1" dirty="0"/>
              <a:t>smart ambience</a:t>
            </a:r>
            <a:r>
              <a:rPr lang="en-US" dirty="0"/>
              <a:t>- </a:t>
            </a:r>
            <a:r>
              <a:rPr lang="en-US" b="1" dirty="0">
                <a:solidFill>
                  <a:srgbClr val="FF0000"/>
                </a:solidFill>
              </a:rPr>
              <a:t>will further complicate the distinction between personal and non-personal data</a:t>
            </a:r>
            <a:r>
              <a:rPr lang="en-US" dirty="0"/>
              <a:t>. </a:t>
            </a:r>
          </a:p>
          <a:p>
            <a:r>
              <a:rPr lang="en-US" dirty="0"/>
              <a:t>This brings us closer to a point where </a:t>
            </a:r>
            <a:r>
              <a:rPr lang="en-US" b="1" dirty="0">
                <a:solidFill>
                  <a:srgbClr val="FF0000"/>
                </a:solidFill>
              </a:rPr>
              <a:t>“Personal data = </a:t>
            </a:r>
            <a:r>
              <a:rPr lang="en-US" b="1" i="1" dirty="0">
                <a:solidFill>
                  <a:srgbClr val="FF0000"/>
                </a:solidFill>
              </a:rPr>
              <a:t>All </a:t>
            </a:r>
            <a:r>
              <a:rPr lang="en-US" b="1" dirty="0">
                <a:solidFill>
                  <a:srgbClr val="FF0000"/>
                </a:solidFill>
              </a:rPr>
              <a:t>data”</a:t>
            </a:r>
            <a:r>
              <a:rPr lang="en-US" b="1" dirty="0">
                <a:solidFill>
                  <a:srgbClr val="FF0000"/>
                </a:solidFill>
                <a:sym typeface="Symbol" panose="05050102010706020507" pitchFamily="18" charset="2"/>
              </a:rPr>
              <a:t></a:t>
            </a:r>
            <a:r>
              <a:rPr lang="en-US" dirty="0"/>
              <a:t>. Therefore, as the distinction between personal and non-personal data is getting blurred, it becomes questionable whether building a data protection regime around the concept of personal data was a credible approach</a:t>
            </a:r>
            <a:r>
              <a:rPr lang="tr-TR" dirty="0"/>
              <a:t>?</a:t>
            </a:r>
            <a:r>
              <a:rPr lang="en-US" dirty="0"/>
              <a:t> </a:t>
            </a:r>
            <a:endParaRPr lang="tr-TR" dirty="0"/>
          </a:p>
          <a:p>
            <a:pPr marL="0" indent="0">
              <a:buNone/>
            </a:pPr>
            <a:r>
              <a:rPr lang="en-US" sz="2400" b="1" i="1" dirty="0">
                <a:solidFill>
                  <a:srgbClr val="FF0000"/>
                </a:solidFill>
                <a:sym typeface="Symbol" panose="05050102010706020507" pitchFamily="18" charset="2"/>
              </a:rPr>
              <a:t></a:t>
            </a:r>
            <a:r>
              <a:rPr lang="tr-TR" sz="2400" b="1" i="1" dirty="0">
                <a:solidFill>
                  <a:srgbClr val="FF0000"/>
                </a:solidFill>
                <a:sym typeface="Symbol" panose="05050102010706020507" pitchFamily="18" charset="2"/>
              </a:rPr>
              <a:t> </a:t>
            </a:r>
            <a:r>
              <a:rPr lang="tr-TR" sz="2400" i="1" dirty="0" err="1">
                <a:sym typeface="Symbol" panose="05050102010706020507" pitchFamily="18" charset="2"/>
              </a:rPr>
              <a:t>Nadezhda</a:t>
            </a:r>
            <a:r>
              <a:rPr lang="tr-TR" sz="2400" i="1" dirty="0">
                <a:sym typeface="Symbol" panose="05050102010706020507" pitchFamily="18" charset="2"/>
              </a:rPr>
              <a:t> </a:t>
            </a:r>
            <a:r>
              <a:rPr lang="tr-TR" sz="2400" i="1" dirty="0" err="1">
                <a:sym typeface="Symbol" panose="05050102010706020507" pitchFamily="18" charset="2"/>
              </a:rPr>
              <a:t>Purtova</a:t>
            </a:r>
            <a:r>
              <a:rPr lang="tr-TR" sz="2400" i="1" dirty="0">
                <a:sym typeface="Symbol" panose="05050102010706020507" pitchFamily="18" charset="2"/>
              </a:rPr>
              <a:t>,</a:t>
            </a:r>
            <a:r>
              <a:rPr lang="tr-TR" sz="2400" b="1" i="1" dirty="0">
                <a:solidFill>
                  <a:srgbClr val="FF0000"/>
                </a:solidFill>
                <a:sym typeface="Symbol" panose="05050102010706020507" pitchFamily="18" charset="2"/>
              </a:rPr>
              <a:t> </a:t>
            </a:r>
            <a:r>
              <a:rPr lang="en-US" sz="2400" i="1" dirty="0"/>
              <a:t>The Law of Everything. Broad Concept of Personal Data and Future of EU Data Protection Law</a:t>
            </a:r>
            <a:r>
              <a:rPr lang="tr-TR" sz="2400" i="1" dirty="0"/>
              <a:t>, </a:t>
            </a:r>
            <a:r>
              <a:rPr lang="en-US" sz="2400" i="1" dirty="0"/>
              <a:t>2018 Law, Innovation and Technology 10(1)</a:t>
            </a:r>
            <a:r>
              <a:rPr lang="tr-TR" sz="2400" i="1" dirty="0"/>
              <a:t>, </a:t>
            </a:r>
            <a:r>
              <a:rPr lang="en-US" sz="2400" i="1" dirty="0"/>
              <a:t>Tilburg University - Tilburg Institute for Law, Technology, and Society (TILT)</a:t>
            </a:r>
            <a:r>
              <a:rPr lang="tr-TR" sz="2400" i="1" dirty="0"/>
              <a:t>, </a:t>
            </a:r>
            <a:r>
              <a:rPr lang="tr-TR" sz="2400" i="1" dirty="0">
                <a:hlinkClick r:id="rId2"/>
              </a:rPr>
              <a:t>https://papers.ssrn.com/sol3/papers.cfm?abstract_id=3036355</a:t>
            </a:r>
            <a:r>
              <a:rPr lang="tr-TR" sz="2400" i="1" dirty="0"/>
              <a:t>  </a:t>
            </a:r>
            <a:endParaRPr lang="en-US" sz="2400" i="1" dirty="0"/>
          </a:p>
          <a:p>
            <a:endParaRPr lang="en-US" dirty="0"/>
          </a:p>
          <a:p>
            <a:pPr marL="0" indent="0">
              <a:buNone/>
            </a:pPr>
            <a:endParaRPr lang="en-US" dirty="0"/>
          </a:p>
        </p:txBody>
      </p:sp>
    </p:spTree>
    <p:extLst>
      <p:ext uri="{BB962C8B-B14F-4D97-AF65-F5344CB8AC3E}">
        <p14:creationId xmlns:p14="http://schemas.microsoft.com/office/powerpoint/2010/main" val="1061518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04825"/>
            <a:ext cx="10515600" cy="5672138"/>
          </a:xfrm>
        </p:spPr>
        <p:txBody>
          <a:bodyPr/>
          <a:lstStyle/>
          <a:p>
            <a:endParaRPr lang="tr-TR" dirty="0"/>
          </a:p>
          <a:p>
            <a:endParaRPr lang="tr-TR" dirty="0"/>
          </a:p>
          <a:p>
            <a:endParaRPr lang="tr-TR" dirty="0"/>
          </a:p>
          <a:p>
            <a:r>
              <a:rPr lang="en-US" dirty="0"/>
              <a:t>Most of the personal data handled today is not manually collected but gathered and aggregated by and through machines. </a:t>
            </a:r>
            <a:endParaRPr lang="tr-TR" dirty="0"/>
          </a:p>
          <a:p>
            <a:r>
              <a:rPr lang="en-US" dirty="0"/>
              <a:t>The regulatory attempts regarding the online trackers –cookies, beacons, etc.- has so far proved the inefficiency of current </a:t>
            </a:r>
            <a:r>
              <a:rPr lang="en-US" b="1" dirty="0">
                <a:solidFill>
                  <a:srgbClr val="FF0000"/>
                </a:solidFill>
              </a:rPr>
              <a:t>“consent OR no-consent”</a:t>
            </a:r>
            <a:r>
              <a:rPr lang="en-US" dirty="0"/>
              <a:t> regime. </a:t>
            </a:r>
            <a:r>
              <a:rPr lang="en-US" b="1" i="1" dirty="0">
                <a:solidFill>
                  <a:srgbClr val="FF0000"/>
                </a:solidFill>
              </a:rPr>
              <a:t>A consent regime which is in harmony with the algorithmic transparency framework requires a gradual, traceable and intelligible protocol of communication at the code level</a:t>
            </a:r>
            <a:r>
              <a:rPr lang="en-US" i="1" dirty="0"/>
              <a:t>. </a:t>
            </a:r>
          </a:p>
          <a:p>
            <a:endParaRPr lang="en-US" dirty="0"/>
          </a:p>
        </p:txBody>
      </p:sp>
    </p:spTree>
    <p:extLst>
      <p:ext uri="{BB962C8B-B14F-4D97-AF65-F5344CB8AC3E}">
        <p14:creationId xmlns:p14="http://schemas.microsoft.com/office/powerpoint/2010/main" val="18496498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33400"/>
            <a:ext cx="10515600" cy="5905500"/>
          </a:xfrm>
        </p:spPr>
        <p:txBody>
          <a:bodyPr>
            <a:normAutofit/>
          </a:bodyPr>
          <a:lstStyle/>
          <a:p>
            <a:endParaRPr lang="tr-TR" dirty="0"/>
          </a:p>
          <a:p>
            <a:r>
              <a:rPr lang="en-US" dirty="0"/>
              <a:t>Prior to Big Data practices, principles of </a:t>
            </a:r>
            <a:r>
              <a:rPr lang="en-US" b="1" i="1" dirty="0">
                <a:solidFill>
                  <a:srgbClr val="FF0000"/>
                </a:solidFill>
              </a:rPr>
              <a:t>purpose limitation </a:t>
            </a:r>
            <a:r>
              <a:rPr lang="en-US" b="1" dirty="0">
                <a:solidFill>
                  <a:srgbClr val="FF0000"/>
                </a:solidFill>
              </a:rPr>
              <a:t>and </a:t>
            </a:r>
            <a:r>
              <a:rPr lang="en-US" b="1" i="1" dirty="0">
                <a:solidFill>
                  <a:srgbClr val="FF0000"/>
                </a:solidFill>
              </a:rPr>
              <a:t>data </a:t>
            </a:r>
            <a:r>
              <a:rPr lang="en-US" b="1" i="1" dirty="0" err="1">
                <a:solidFill>
                  <a:srgbClr val="FF0000"/>
                </a:solidFill>
              </a:rPr>
              <a:t>minimisation</a:t>
            </a:r>
            <a:r>
              <a:rPr lang="en-US" dirty="0"/>
              <a:t> served as efficient legal safeguards against abusive data practices. Through these principles, the data protection regime intends to reduce the risk of harm in case of data misuse or data leaks.</a:t>
            </a:r>
          </a:p>
          <a:p>
            <a:r>
              <a:rPr lang="en-US" dirty="0"/>
              <a:t>Given the fact that Big Data involves deep and diverse analysis of data, predictive profiling and the relevant data-mining techniques are found not to be fully compatible with the EU data protection regime. </a:t>
            </a:r>
          </a:p>
          <a:p>
            <a:r>
              <a:rPr lang="en-US" dirty="0"/>
              <a:t>Purpose limitation and data </a:t>
            </a:r>
            <a:r>
              <a:rPr lang="en-US" dirty="0" err="1"/>
              <a:t>minimisation</a:t>
            </a:r>
            <a:r>
              <a:rPr lang="en-US" dirty="0"/>
              <a:t> are principles implementation of which are dependent on certain enacted and applied </a:t>
            </a:r>
            <a:r>
              <a:rPr lang="en-US" b="1" i="1" dirty="0">
                <a:solidFill>
                  <a:srgbClr val="FF0000"/>
                </a:solidFill>
              </a:rPr>
              <a:t>transparency requirements</a:t>
            </a:r>
            <a:r>
              <a:rPr lang="en-US" dirty="0"/>
              <a:t>. </a:t>
            </a:r>
          </a:p>
          <a:p>
            <a:endParaRPr lang="en-US" dirty="0"/>
          </a:p>
          <a:p>
            <a:endParaRPr lang="en-US" dirty="0"/>
          </a:p>
        </p:txBody>
      </p:sp>
    </p:spTree>
    <p:extLst>
      <p:ext uri="{BB962C8B-B14F-4D97-AF65-F5344CB8AC3E}">
        <p14:creationId xmlns:p14="http://schemas.microsoft.com/office/powerpoint/2010/main" val="679124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Data </a:t>
            </a:r>
            <a:r>
              <a:rPr lang="tr-TR" b="1" dirty="0"/>
              <a:t>P</a:t>
            </a:r>
            <a:r>
              <a:rPr lang="en-US" b="1" dirty="0" err="1"/>
              <a:t>rotection</a:t>
            </a:r>
            <a:r>
              <a:rPr lang="en-US" b="1" dirty="0"/>
              <a:t> </a:t>
            </a:r>
            <a:r>
              <a:rPr lang="tr-TR" b="1" dirty="0"/>
              <a:t>I</a:t>
            </a:r>
            <a:r>
              <a:rPr lang="en-US" b="1" dirty="0" err="1"/>
              <a:t>mplications</a:t>
            </a:r>
            <a:r>
              <a:rPr lang="en-US" b="1" dirty="0"/>
              <a:t> </a:t>
            </a:r>
          </a:p>
        </p:txBody>
      </p:sp>
      <p:sp>
        <p:nvSpPr>
          <p:cNvPr id="3" name="Content Placeholder 2"/>
          <p:cNvSpPr>
            <a:spLocks noGrp="1"/>
          </p:cNvSpPr>
          <p:nvPr>
            <p:ph idx="1"/>
          </p:nvPr>
        </p:nvSpPr>
        <p:spPr/>
        <p:txBody>
          <a:bodyPr>
            <a:normAutofit lnSpcReduction="10000"/>
          </a:bodyPr>
          <a:lstStyle/>
          <a:p>
            <a:r>
              <a:rPr lang="en-US" dirty="0"/>
              <a:t>Some types of big data analytics, such as </a:t>
            </a:r>
            <a:r>
              <a:rPr lang="en-US" b="1" dirty="0">
                <a:solidFill>
                  <a:srgbClr val="FF0000"/>
                </a:solidFill>
              </a:rPr>
              <a:t>profiling</a:t>
            </a:r>
            <a:r>
              <a:rPr lang="en-US" dirty="0"/>
              <a:t>, can have intrusive effects on individuals. </a:t>
            </a:r>
            <a:endParaRPr lang="en-US" dirty="0">
              <a:effectLst/>
            </a:endParaRPr>
          </a:p>
          <a:p>
            <a:r>
              <a:rPr lang="en-US" dirty="0" err="1"/>
              <a:t>Organisations</a:t>
            </a:r>
            <a:r>
              <a:rPr lang="en-US" dirty="0"/>
              <a:t> need to consider whether the use of personal data in big data applications is within people’s </a:t>
            </a:r>
            <a:r>
              <a:rPr lang="en-US" b="1" dirty="0">
                <a:solidFill>
                  <a:srgbClr val="FF0000"/>
                </a:solidFill>
              </a:rPr>
              <a:t>reasonable expectations</a:t>
            </a:r>
            <a:r>
              <a:rPr lang="en-US" dirty="0"/>
              <a:t>. </a:t>
            </a:r>
            <a:endParaRPr lang="en-US" dirty="0">
              <a:effectLst/>
            </a:endParaRPr>
          </a:p>
          <a:p>
            <a:r>
              <a:rPr lang="en-US" dirty="0"/>
              <a:t>The complexity of the methods of big data analysis, such as machine learning, can make it difficult for </a:t>
            </a:r>
            <a:r>
              <a:rPr lang="en-US" dirty="0" err="1"/>
              <a:t>organisations</a:t>
            </a:r>
            <a:r>
              <a:rPr lang="en-US" dirty="0"/>
              <a:t> to be </a:t>
            </a:r>
            <a:r>
              <a:rPr lang="en-US" b="1" dirty="0">
                <a:solidFill>
                  <a:srgbClr val="FF0000"/>
                </a:solidFill>
              </a:rPr>
              <a:t>transparent</a:t>
            </a:r>
            <a:r>
              <a:rPr lang="en-US" dirty="0"/>
              <a:t> about the processing of personal data. </a:t>
            </a:r>
            <a:endParaRPr lang="tr-TR" dirty="0"/>
          </a:p>
          <a:p>
            <a:endParaRPr lang="tr-TR" i="1" dirty="0">
              <a:effectLst/>
            </a:endParaRPr>
          </a:p>
          <a:p>
            <a:r>
              <a:rPr lang="tr-TR" sz="2200" b="1" i="1" dirty="0"/>
              <a:t>Source:</a:t>
            </a:r>
            <a:r>
              <a:rPr lang="tr-TR" sz="2200" i="1" dirty="0"/>
              <a:t> </a:t>
            </a:r>
            <a:r>
              <a:rPr lang="tr-TR" sz="2200" i="1" dirty="0" err="1"/>
              <a:t>Big</a:t>
            </a:r>
            <a:r>
              <a:rPr lang="tr-TR" sz="2200" i="1" dirty="0"/>
              <a:t> Data, </a:t>
            </a:r>
            <a:r>
              <a:rPr lang="tr-TR" sz="2200" i="1" dirty="0" err="1"/>
              <a:t>Artificial</a:t>
            </a:r>
            <a:r>
              <a:rPr lang="tr-TR" sz="2200" i="1" dirty="0"/>
              <a:t> </a:t>
            </a:r>
            <a:r>
              <a:rPr lang="tr-TR" sz="2200" i="1" dirty="0" err="1"/>
              <a:t>Intelligence</a:t>
            </a:r>
            <a:r>
              <a:rPr lang="tr-TR" sz="2200" i="1" dirty="0"/>
              <a:t>, Machine Learning </a:t>
            </a:r>
            <a:r>
              <a:rPr lang="tr-TR" sz="2200" i="1" dirty="0" err="1"/>
              <a:t>and</a:t>
            </a:r>
            <a:r>
              <a:rPr lang="tr-TR" sz="2200" i="1" dirty="0"/>
              <a:t> Data </a:t>
            </a:r>
            <a:r>
              <a:rPr lang="tr-TR" sz="2200" i="1" dirty="0" err="1"/>
              <a:t>protection</a:t>
            </a:r>
            <a:r>
              <a:rPr lang="tr-TR" sz="2200" i="1" dirty="0"/>
              <a:t>, </a:t>
            </a:r>
            <a:r>
              <a:rPr lang="tr-TR" sz="2200" i="1" dirty="0">
                <a:hlinkClick r:id="rId2"/>
              </a:rPr>
              <a:t>https://ico.org.uk/media/for-organisations/documents/2013559/big-data-ai-ml-and-data-protection.pdf</a:t>
            </a:r>
            <a:r>
              <a:rPr lang="tr-TR" sz="2200" i="1" dirty="0"/>
              <a:t> </a:t>
            </a:r>
            <a:endParaRPr lang="en-US" sz="2200" i="1" dirty="0">
              <a:effectLst/>
            </a:endParaRPr>
          </a:p>
          <a:p>
            <a:endParaRPr lang="en-US" dirty="0"/>
          </a:p>
        </p:txBody>
      </p:sp>
    </p:spTree>
    <p:extLst>
      <p:ext uri="{BB962C8B-B14F-4D97-AF65-F5344CB8AC3E}">
        <p14:creationId xmlns:p14="http://schemas.microsoft.com/office/powerpoint/2010/main" val="17454751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E26925E5-C92A-4BCF-8A0F-43DCADBAF177}"/>
              </a:ext>
            </a:extLst>
          </p:cNvPr>
          <p:cNvSpPr>
            <a:spLocks noGrp="1"/>
          </p:cNvSpPr>
          <p:nvPr>
            <p:ph type="title"/>
          </p:nvPr>
        </p:nvSpPr>
        <p:spPr/>
        <p:txBody>
          <a:bodyPr/>
          <a:lstStyle/>
          <a:p>
            <a:r>
              <a:rPr lang="tr-TR" b="1" dirty="0" err="1"/>
              <a:t>Big</a:t>
            </a:r>
            <a:r>
              <a:rPr lang="tr-TR" b="1" dirty="0"/>
              <a:t> </a:t>
            </a:r>
            <a:r>
              <a:rPr lang="tr-TR" b="1" dirty="0" err="1"/>
              <a:t>Data&amp;Data</a:t>
            </a:r>
            <a:r>
              <a:rPr lang="tr-TR" b="1" dirty="0"/>
              <a:t> </a:t>
            </a:r>
            <a:r>
              <a:rPr lang="tr-TR" b="1" dirty="0" err="1"/>
              <a:t>Quality</a:t>
            </a:r>
            <a:endParaRPr lang="tr-TR" b="1" dirty="0"/>
          </a:p>
        </p:txBody>
      </p:sp>
      <p:sp>
        <p:nvSpPr>
          <p:cNvPr id="3" name="İçerik Yer Tutucusu 2">
            <a:extLst>
              <a:ext uri="{FF2B5EF4-FFF2-40B4-BE49-F238E27FC236}">
                <a16:creationId xmlns:a16="http://schemas.microsoft.com/office/drawing/2014/main" id="{BB259C2B-6AD5-462B-BDFC-C4DE5D94BEBD}"/>
              </a:ext>
            </a:extLst>
          </p:cNvPr>
          <p:cNvSpPr>
            <a:spLocks noGrp="1"/>
          </p:cNvSpPr>
          <p:nvPr>
            <p:ph sz="half" idx="1"/>
          </p:nvPr>
        </p:nvSpPr>
        <p:spPr/>
        <p:txBody>
          <a:bodyPr>
            <a:normAutofit lnSpcReduction="10000"/>
          </a:bodyPr>
          <a:lstStyle/>
          <a:p>
            <a:r>
              <a:rPr lang="tr-TR" dirty="0"/>
              <a:t>D</a:t>
            </a:r>
            <a:r>
              <a:rPr lang="en-US" dirty="0" err="1"/>
              <a:t>ata</a:t>
            </a:r>
            <a:r>
              <a:rPr lang="en-US" dirty="0"/>
              <a:t> quality is an issue of growing relevance. However, accuracy and veracity can only be safeguarded as long as effective mechanisms guarantee </a:t>
            </a:r>
            <a:r>
              <a:rPr lang="en-US" b="1" dirty="0">
                <a:solidFill>
                  <a:srgbClr val="FF0000"/>
                </a:solidFill>
              </a:rPr>
              <a:t>adequate quality standards for data</a:t>
            </a:r>
            <a:r>
              <a:rPr lang="en-US" dirty="0"/>
              <a:t>. </a:t>
            </a:r>
            <a:endParaRPr lang="tr-TR" dirty="0"/>
          </a:p>
          <a:p>
            <a:r>
              <a:rPr lang="tr-TR" dirty="0"/>
              <a:t>T</a:t>
            </a:r>
            <a:r>
              <a:rPr lang="en-US" dirty="0"/>
              <a:t>here are no globally valid and recognized industry standards for data quality. We are still far from a harmonization and standardization. </a:t>
            </a:r>
            <a:endParaRPr lang="tr-TR" b="1" dirty="0">
              <a:solidFill>
                <a:srgbClr val="FF0000"/>
              </a:solidFill>
            </a:endParaRPr>
          </a:p>
        </p:txBody>
      </p:sp>
      <p:pic>
        <p:nvPicPr>
          <p:cNvPr id="5" name="İçerik Yer Tutucusu 4">
            <a:extLst>
              <a:ext uri="{FF2B5EF4-FFF2-40B4-BE49-F238E27FC236}">
                <a16:creationId xmlns:a16="http://schemas.microsoft.com/office/drawing/2014/main" id="{08233CAD-2E87-4EA7-A30B-985BAA17C4E1}"/>
              </a:ext>
            </a:extLst>
          </p:cNvPr>
          <p:cNvPicPr>
            <a:picLocks noGrp="1" noChangeAspect="1"/>
          </p:cNvPicPr>
          <p:nvPr>
            <p:ph sz="half" idx="2"/>
          </p:nvPr>
        </p:nvPicPr>
        <p:blipFill>
          <a:blip r:embed="rId2"/>
          <a:stretch>
            <a:fillRect/>
          </a:stretch>
        </p:blipFill>
        <p:spPr>
          <a:xfrm>
            <a:off x="6305550" y="0"/>
            <a:ext cx="5781675" cy="6753225"/>
          </a:xfrm>
          <a:prstGeom prst="rect">
            <a:avLst/>
          </a:prstGeom>
        </p:spPr>
      </p:pic>
    </p:spTree>
    <p:extLst>
      <p:ext uri="{BB962C8B-B14F-4D97-AF65-F5344CB8AC3E}">
        <p14:creationId xmlns:p14="http://schemas.microsoft.com/office/powerpoint/2010/main" val="41697813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04F097C-D9C5-4E5D-95B4-324952928989}"/>
              </a:ext>
            </a:extLst>
          </p:cNvPr>
          <p:cNvSpPr>
            <a:spLocks noGrp="1"/>
          </p:cNvSpPr>
          <p:nvPr>
            <p:ph type="title"/>
          </p:nvPr>
        </p:nvSpPr>
        <p:spPr/>
        <p:txBody>
          <a:bodyPr/>
          <a:lstStyle/>
          <a:p>
            <a:r>
              <a:rPr lang="tr-TR" b="1" dirty="0" err="1"/>
              <a:t>Algoritmic</a:t>
            </a:r>
            <a:r>
              <a:rPr lang="tr-TR" b="1" dirty="0"/>
              <a:t> </a:t>
            </a:r>
            <a:r>
              <a:rPr lang="tr-TR" b="1" dirty="0" err="1"/>
              <a:t>Accountability</a:t>
            </a:r>
            <a:endParaRPr lang="tr-TR" b="1" dirty="0"/>
          </a:p>
        </p:txBody>
      </p:sp>
      <p:pic>
        <p:nvPicPr>
          <p:cNvPr id="4" name="İçerik Yer Tutucusu 4">
            <a:extLst>
              <a:ext uri="{FF2B5EF4-FFF2-40B4-BE49-F238E27FC236}">
                <a16:creationId xmlns:a16="http://schemas.microsoft.com/office/drawing/2014/main" id="{B17591D3-C68C-4191-899F-2472E41C8583}"/>
              </a:ext>
            </a:extLst>
          </p:cNvPr>
          <p:cNvPicPr>
            <a:picLocks noGrp="1" noChangeAspect="1"/>
          </p:cNvPicPr>
          <p:nvPr>
            <p:ph idx="1"/>
          </p:nvPr>
        </p:nvPicPr>
        <p:blipFill>
          <a:blip r:embed="rId2"/>
          <a:stretch>
            <a:fillRect/>
          </a:stretch>
        </p:blipFill>
        <p:spPr>
          <a:xfrm>
            <a:off x="0" y="1438276"/>
            <a:ext cx="12258675" cy="5419724"/>
          </a:xfrm>
        </p:spPr>
      </p:pic>
    </p:spTree>
    <p:extLst>
      <p:ext uri="{BB962C8B-B14F-4D97-AF65-F5344CB8AC3E}">
        <p14:creationId xmlns:p14="http://schemas.microsoft.com/office/powerpoint/2010/main" val="11369590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37803C1-BEAC-4F3E-9F37-A2E03D4A35D1}"/>
              </a:ext>
            </a:extLst>
          </p:cNvPr>
          <p:cNvSpPr>
            <a:spLocks noGrp="1"/>
          </p:cNvSpPr>
          <p:nvPr>
            <p:ph type="title"/>
          </p:nvPr>
        </p:nvSpPr>
        <p:spPr/>
        <p:txBody>
          <a:bodyPr/>
          <a:lstStyle/>
          <a:p>
            <a:r>
              <a:rPr lang="tr-TR" b="1" dirty="0" err="1"/>
              <a:t>Algorithmic</a:t>
            </a:r>
            <a:r>
              <a:rPr lang="tr-TR" b="1" dirty="0"/>
              <a:t> </a:t>
            </a:r>
            <a:r>
              <a:rPr lang="tr-TR" b="1" dirty="0" err="1"/>
              <a:t>Transparency</a:t>
            </a:r>
            <a:r>
              <a:rPr lang="tr-TR" b="1" dirty="0"/>
              <a:t>/</a:t>
            </a:r>
            <a:r>
              <a:rPr lang="tr-TR" b="1" dirty="0" err="1"/>
              <a:t>Accountability</a:t>
            </a:r>
            <a:r>
              <a:rPr lang="tr-TR" b="1" dirty="0"/>
              <a:t> </a:t>
            </a:r>
            <a:r>
              <a:rPr lang="tr-TR" b="1" dirty="0" err="1"/>
              <a:t>and</a:t>
            </a:r>
            <a:r>
              <a:rPr lang="tr-TR" b="1" dirty="0"/>
              <a:t> </a:t>
            </a:r>
            <a:r>
              <a:rPr lang="tr-TR" b="1" dirty="0">
                <a:solidFill>
                  <a:srgbClr val="FF0000"/>
                </a:solidFill>
              </a:rPr>
              <a:t>TRUST</a:t>
            </a:r>
          </a:p>
        </p:txBody>
      </p:sp>
      <p:sp>
        <p:nvSpPr>
          <p:cNvPr id="7" name="İçerik Yer Tutucusu 6">
            <a:extLst>
              <a:ext uri="{FF2B5EF4-FFF2-40B4-BE49-F238E27FC236}">
                <a16:creationId xmlns:a16="http://schemas.microsoft.com/office/drawing/2014/main" id="{C42CE564-566E-4C71-B1E4-A6326FA2926E}"/>
              </a:ext>
            </a:extLst>
          </p:cNvPr>
          <p:cNvSpPr>
            <a:spLocks noGrp="1"/>
          </p:cNvSpPr>
          <p:nvPr>
            <p:ph idx="1"/>
          </p:nvPr>
        </p:nvSpPr>
        <p:spPr/>
        <p:txBody>
          <a:bodyPr>
            <a:normAutofit fontScale="70000" lnSpcReduction="20000"/>
          </a:bodyPr>
          <a:lstStyle/>
          <a:p>
            <a:r>
              <a:rPr lang="en-US" dirty="0"/>
              <a:t>Attempts to implement a </a:t>
            </a:r>
            <a:r>
              <a:rPr lang="en-US" b="1" dirty="0">
                <a:solidFill>
                  <a:srgbClr val="FF0000"/>
                </a:solidFill>
              </a:rPr>
              <a:t>right to explanation</a:t>
            </a:r>
            <a:r>
              <a:rPr lang="en-US" dirty="0"/>
              <a:t> that opens the “black box” to provide insight into the internal decision-making process of algorithms face </a:t>
            </a:r>
            <a:r>
              <a:rPr lang="en-US" b="1" dirty="0">
                <a:solidFill>
                  <a:srgbClr val="FF0000"/>
                </a:solidFill>
              </a:rPr>
              <a:t>four major legal and technical barriers</a:t>
            </a:r>
            <a:r>
              <a:rPr lang="en-US" dirty="0"/>
              <a:t>. </a:t>
            </a:r>
            <a:endParaRPr lang="tr-TR" dirty="0"/>
          </a:p>
          <a:p>
            <a:pPr lvl="1"/>
            <a:r>
              <a:rPr lang="en-US" dirty="0"/>
              <a:t>First, a legally binding right to explanation does not exist in the GDPR. </a:t>
            </a:r>
            <a:endParaRPr lang="tr-TR" dirty="0"/>
          </a:p>
          <a:p>
            <a:pPr lvl="1"/>
            <a:r>
              <a:rPr lang="en-US" dirty="0"/>
              <a:t>Second, even if legally binding, the right would only apply in limited cases (when a negative decision was solely automated and had legal or other similar significant effects). </a:t>
            </a:r>
            <a:endParaRPr lang="tr-TR" dirty="0"/>
          </a:p>
          <a:p>
            <a:pPr lvl="1"/>
            <a:r>
              <a:rPr lang="en-US" dirty="0"/>
              <a:t>Third, explaining the functionality of complex algorithmic decision-making systems and their rationale in specific cases is a technically challenging problem. Explanations may likewise offer</a:t>
            </a:r>
            <a:r>
              <a:rPr lang="tr-TR" dirty="0"/>
              <a:t> </a:t>
            </a:r>
            <a:r>
              <a:rPr lang="en-US" dirty="0"/>
              <a:t>little meaningful information to data subjects, raising questions about their value.</a:t>
            </a:r>
            <a:endParaRPr lang="tr-TR" dirty="0"/>
          </a:p>
          <a:p>
            <a:pPr lvl="1"/>
            <a:r>
              <a:rPr lang="en-US" dirty="0"/>
              <a:t>Finally, data controllers have an interest in not sharing details of their algorithms to avoid disclosing trade secrets, violating the rights and freedoms of others (e.g. privacy), and allowing data subjects to game or manipulate the decision-making system.</a:t>
            </a:r>
            <a:endParaRPr lang="tr-TR" dirty="0"/>
          </a:p>
          <a:p>
            <a:pPr lvl="1"/>
            <a:r>
              <a:rPr lang="en-US" b="1" u="sng" dirty="0">
                <a:solidFill>
                  <a:srgbClr val="FF0000"/>
                </a:solidFill>
              </a:rPr>
              <a:t>Building trust is essential to increase societal acceptance of algorithmic decision-making. To close current gaps in transparency and accountability that undermine trust between data controllers and data subjects, we propose to move beyond the limitations of the GDPR</a:t>
            </a:r>
            <a:r>
              <a:rPr lang="en-US" dirty="0"/>
              <a:t>.</a:t>
            </a:r>
            <a:r>
              <a:rPr lang="tr-TR" dirty="0"/>
              <a:t> </a:t>
            </a:r>
            <a:r>
              <a:rPr lang="en-US" dirty="0"/>
              <a:t>We argue that counterfactuals should be used as a means to provide explanations for individual decisions.</a:t>
            </a:r>
            <a:endParaRPr lang="tr-TR" dirty="0"/>
          </a:p>
          <a:p>
            <a:r>
              <a:rPr lang="en-US" dirty="0"/>
              <a:t>Sandra Wachter</a:t>
            </a:r>
            <a:r>
              <a:rPr lang="tr-TR" dirty="0"/>
              <a:t>/</a:t>
            </a:r>
            <a:r>
              <a:rPr lang="en-US" dirty="0"/>
              <a:t>Brent </a:t>
            </a:r>
            <a:r>
              <a:rPr lang="en-US" dirty="0" err="1"/>
              <a:t>Mittelstadt</a:t>
            </a:r>
            <a:r>
              <a:rPr lang="tr-TR" dirty="0"/>
              <a:t>/</a:t>
            </a:r>
            <a:r>
              <a:rPr lang="en-US" dirty="0"/>
              <a:t>Chris Russell</a:t>
            </a:r>
            <a:r>
              <a:rPr lang="tr-TR" dirty="0"/>
              <a:t>;</a:t>
            </a:r>
            <a:r>
              <a:rPr lang="en-US" dirty="0"/>
              <a:t> COUNTERFACTUAL EXPLANATIONS WITHOUT OPENING THE BLACK BOX: AUTOMATED DECISIONS AND THE GDPR</a:t>
            </a:r>
            <a:r>
              <a:rPr lang="tr-TR" dirty="0"/>
              <a:t>, </a:t>
            </a:r>
            <a:r>
              <a:rPr lang="en-US" dirty="0"/>
              <a:t>Harvard Journal of Law &amp; Technology Volume 31, Number 2 Spring 2018</a:t>
            </a:r>
            <a:endParaRPr lang="tr-TR" dirty="0"/>
          </a:p>
        </p:txBody>
      </p:sp>
    </p:spTree>
    <p:extLst>
      <p:ext uri="{BB962C8B-B14F-4D97-AF65-F5344CB8AC3E}">
        <p14:creationId xmlns:p14="http://schemas.microsoft.com/office/powerpoint/2010/main" val="24156136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8E2F891-70C7-4FD7-B73C-9AFF03E55C92}"/>
              </a:ext>
            </a:extLst>
          </p:cNvPr>
          <p:cNvSpPr>
            <a:spLocks noGrp="1"/>
          </p:cNvSpPr>
          <p:nvPr>
            <p:ph type="title"/>
          </p:nvPr>
        </p:nvSpPr>
        <p:spPr/>
        <p:txBody>
          <a:bodyPr/>
          <a:lstStyle/>
          <a:p>
            <a:r>
              <a:rPr lang="tr-TR" b="1" dirty="0">
                <a:solidFill>
                  <a:srgbClr val="FF0000"/>
                </a:solidFill>
              </a:rPr>
              <a:t>AI </a:t>
            </a:r>
            <a:r>
              <a:rPr lang="tr-TR" b="1" dirty="0" err="1">
                <a:solidFill>
                  <a:srgbClr val="FF0000"/>
                </a:solidFill>
              </a:rPr>
              <a:t>and</a:t>
            </a:r>
            <a:r>
              <a:rPr lang="tr-TR" b="1" dirty="0">
                <a:solidFill>
                  <a:srgbClr val="FF0000"/>
                </a:solidFill>
              </a:rPr>
              <a:t> </a:t>
            </a:r>
            <a:r>
              <a:rPr lang="tr-TR" b="1" dirty="0" err="1">
                <a:solidFill>
                  <a:srgbClr val="FF0000"/>
                </a:solidFill>
              </a:rPr>
              <a:t>Ethics</a:t>
            </a:r>
            <a:endParaRPr lang="tr-TR" b="1" dirty="0">
              <a:solidFill>
                <a:srgbClr val="FF0000"/>
              </a:solidFill>
            </a:endParaRPr>
          </a:p>
        </p:txBody>
      </p:sp>
      <p:sp>
        <p:nvSpPr>
          <p:cNvPr id="3" name="İçerik Yer Tutucusu 2">
            <a:extLst>
              <a:ext uri="{FF2B5EF4-FFF2-40B4-BE49-F238E27FC236}">
                <a16:creationId xmlns:a16="http://schemas.microsoft.com/office/drawing/2014/main" id="{277E6722-6931-4A22-8931-D62058E71AF0}"/>
              </a:ext>
            </a:extLst>
          </p:cNvPr>
          <p:cNvSpPr>
            <a:spLocks noGrp="1"/>
          </p:cNvSpPr>
          <p:nvPr>
            <p:ph idx="1"/>
          </p:nvPr>
        </p:nvSpPr>
        <p:spPr>
          <a:xfrm>
            <a:off x="838200" y="1485900"/>
            <a:ext cx="10515600" cy="5124450"/>
          </a:xfrm>
        </p:spPr>
        <p:txBody>
          <a:bodyPr>
            <a:normAutofit fontScale="55000" lnSpcReduction="20000"/>
          </a:bodyPr>
          <a:lstStyle/>
          <a:p>
            <a:r>
              <a:rPr lang="en-US" dirty="0"/>
              <a:t>Governments of large countries have significant influences over the development of the world. Therefore, the lack of consistency and consensus in concepts, values and systems as well as the lack of mutual trust and cooperation between governments would likely endanger humanity in the Artificial Intelligence era.</a:t>
            </a:r>
            <a:endParaRPr lang="tr-TR" dirty="0"/>
          </a:p>
          <a:p>
            <a:r>
              <a:rPr lang="en-US" dirty="0"/>
              <a:t>At the moment, all governments are only beginning to address the issues related to AI through national strategies, laws and regulations. This part summarizes the key policies and goals of strategies, as well as related policies and initiatives that have been announced of G7 (The United States, France, The United Kingdom, Canada, Italy, Germany, Japan), European Union, and major governments in the field of AI (Russia, China, India).</a:t>
            </a:r>
            <a:endParaRPr lang="tr-TR" dirty="0"/>
          </a:p>
          <a:p>
            <a:r>
              <a:rPr lang="en-US" dirty="0"/>
              <a:t>Criteria for evaluation and control of ethics in AI </a:t>
            </a:r>
            <a:endParaRPr lang="tr-TR" dirty="0"/>
          </a:p>
          <a:p>
            <a:pPr lvl="1"/>
            <a:r>
              <a:rPr lang="en-US" dirty="0"/>
              <a:t>Purpose: The purpose of AI is to achieve well-being and happiness of the people, to unleash the limitless possibility of humans, to provide more freedom to people</a:t>
            </a:r>
            <a:endParaRPr lang="tr-TR" dirty="0"/>
          </a:p>
          <a:p>
            <a:pPr lvl="1"/>
            <a:r>
              <a:rPr lang="en-US" dirty="0"/>
              <a:t>Data sets: how to collect, where, whom, for what, by what. Data sets using for AI require accuracy, validation and transparency.</a:t>
            </a:r>
            <a:endParaRPr lang="tr-TR" dirty="0"/>
          </a:p>
          <a:p>
            <a:pPr lvl="1"/>
            <a:r>
              <a:rPr lang="tr-TR" dirty="0" err="1"/>
              <a:t>Algorithm</a:t>
            </a:r>
            <a:r>
              <a:rPr lang="tr-TR" dirty="0"/>
              <a:t>: </a:t>
            </a:r>
            <a:r>
              <a:rPr lang="tr-TR" dirty="0" err="1"/>
              <a:t>transparency</a:t>
            </a:r>
            <a:r>
              <a:rPr lang="tr-TR" dirty="0"/>
              <a:t>, </a:t>
            </a:r>
            <a:r>
              <a:rPr lang="tr-TR" dirty="0" err="1"/>
              <a:t>fairness</a:t>
            </a:r>
            <a:r>
              <a:rPr lang="tr-TR" dirty="0"/>
              <a:t>, </a:t>
            </a:r>
            <a:r>
              <a:rPr lang="tr-TR" dirty="0" err="1"/>
              <a:t>non-bias</a:t>
            </a:r>
            <a:endParaRPr lang="tr-TR" dirty="0"/>
          </a:p>
          <a:p>
            <a:pPr lvl="1"/>
            <a:r>
              <a:rPr lang="tr-TR" dirty="0" err="1"/>
              <a:t>Transparency</a:t>
            </a:r>
            <a:r>
              <a:rPr lang="tr-TR" dirty="0"/>
              <a:t> in </a:t>
            </a:r>
            <a:r>
              <a:rPr lang="tr-TR" dirty="0" err="1"/>
              <a:t>national</a:t>
            </a:r>
            <a:r>
              <a:rPr lang="tr-TR" dirty="0"/>
              <a:t> </a:t>
            </a:r>
            <a:r>
              <a:rPr lang="tr-TR" dirty="0" err="1"/>
              <a:t>resources</a:t>
            </a:r>
            <a:endParaRPr lang="tr-TR" dirty="0"/>
          </a:p>
          <a:p>
            <a:pPr lvl="1"/>
            <a:r>
              <a:rPr lang="en-US" dirty="0"/>
              <a:t>Refrains from investing in harmful uses of AI</a:t>
            </a:r>
            <a:endParaRPr lang="tr-TR" dirty="0"/>
          </a:p>
          <a:p>
            <a:pPr lvl="1"/>
            <a:r>
              <a:rPr lang="en-US" dirty="0"/>
              <a:t>Responsibility for mistakes: It must be clear where liability lies when systems make mistakes. General principles should guide accountability. • Transparency in decision making: It must be clear when AI systems need to explain their actions to humans to show why a decision was made, and when, if ever, such transparency is not necessary</a:t>
            </a:r>
            <a:endParaRPr lang="tr-TR" dirty="0"/>
          </a:p>
          <a:p>
            <a:pPr lvl="1"/>
            <a:r>
              <a:rPr lang="en-US" dirty="0"/>
              <a:t>Avoiding bias - Steps must be made to stop systemic bias. Core values such as equality, diversity and lack of discrimination must be promoted. • Core ethical values - What are the core ethical values of AI to be? • Data protection and Intellectual Property - The importance of data protection, IP ownership and cyber security must be recognized and balanced against the need to use data to promote innovation. • Mitigating social dislocation - The codes should confront what obligations rest on actors who deploy AI to mitigate the social dislocation that results. • Cybersecurity - The need for strong protection against hacking will increase as AI systems take a heightened role in society.</a:t>
            </a:r>
            <a:endParaRPr lang="tr-TR" dirty="0"/>
          </a:p>
          <a:p>
            <a:pPr lvl="1"/>
            <a:endParaRPr lang="tr-TR" dirty="0"/>
          </a:p>
          <a:p>
            <a:r>
              <a:rPr lang="tr-TR" dirty="0"/>
              <a:t>AIWS REPORT ABOUT AI ETHICS; Michael </a:t>
            </a:r>
            <a:r>
              <a:rPr lang="tr-TR" dirty="0" err="1"/>
              <a:t>Dukakis</a:t>
            </a:r>
            <a:r>
              <a:rPr lang="tr-TR" dirty="0"/>
              <a:t>, </a:t>
            </a:r>
            <a:r>
              <a:rPr lang="tr-TR" dirty="0" err="1"/>
              <a:t>Nguyen</a:t>
            </a:r>
            <a:r>
              <a:rPr lang="tr-TR" dirty="0"/>
              <a:t> </a:t>
            </a:r>
            <a:r>
              <a:rPr lang="tr-TR" dirty="0" err="1"/>
              <a:t>Anh</a:t>
            </a:r>
            <a:r>
              <a:rPr lang="tr-TR" dirty="0"/>
              <a:t> </a:t>
            </a:r>
            <a:r>
              <a:rPr lang="tr-TR" dirty="0" err="1"/>
              <a:t>Tuan</a:t>
            </a:r>
            <a:r>
              <a:rPr lang="tr-TR" dirty="0"/>
              <a:t>, Thomas </a:t>
            </a:r>
            <a:r>
              <a:rPr lang="tr-TR" dirty="0" err="1"/>
              <a:t>Patterson</a:t>
            </a:r>
            <a:r>
              <a:rPr lang="tr-TR" dirty="0"/>
              <a:t>, Thomas </a:t>
            </a:r>
            <a:r>
              <a:rPr lang="tr-TR" dirty="0" err="1"/>
              <a:t>Creely</a:t>
            </a:r>
            <a:r>
              <a:rPr lang="tr-TR" dirty="0"/>
              <a:t>, </a:t>
            </a:r>
            <a:r>
              <a:rPr lang="tr-TR" dirty="0" err="1"/>
              <a:t>Nazli</a:t>
            </a:r>
            <a:r>
              <a:rPr lang="tr-TR" dirty="0"/>
              <a:t> </a:t>
            </a:r>
            <a:r>
              <a:rPr lang="tr-TR" dirty="0" err="1"/>
              <a:t>Choucri</a:t>
            </a:r>
            <a:r>
              <a:rPr lang="tr-TR" dirty="0"/>
              <a:t>, Paul </a:t>
            </a:r>
            <a:r>
              <a:rPr lang="tr-TR" dirty="0" err="1"/>
              <a:t>Nemitz</a:t>
            </a:r>
            <a:r>
              <a:rPr lang="tr-TR" dirty="0"/>
              <a:t>, </a:t>
            </a:r>
            <a:r>
              <a:rPr lang="tr-TR" dirty="0" err="1"/>
              <a:t>Derek</a:t>
            </a:r>
            <a:r>
              <a:rPr lang="tr-TR" dirty="0"/>
              <a:t> </a:t>
            </a:r>
            <a:r>
              <a:rPr lang="tr-TR" dirty="0" err="1"/>
              <a:t>Reveron</a:t>
            </a:r>
            <a:r>
              <a:rPr lang="tr-TR" dirty="0"/>
              <a:t>, </a:t>
            </a:r>
            <a:r>
              <a:rPr lang="tr-TR" dirty="0" err="1"/>
              <a:t>Hiroshi</a:t>
            </a:r>
            <a:r>
              <a:rPr lang="tr-TR" dirty="0"/>
              <a:t> </a:t>
            </a:r>
            <a:r>
              <a:rPr lang="tr-TR" dirty="0" err="1"/>
              <a:t>Ishiguro</a:t>
            </a:r>
            <a:r>
              <a:rPr lang="tr-TR" dirty="0"/>
              <a:t>, Eliot </a:t>
            </a:r>
            <a:r>
              <a:rPr lang="tr-TR" dirty="0" err="1"/>
              <a:t>Weinman</a:t>
            </a:r>
            <a:r>
              <a:rPr lang="tr-TR" dirty="0"/>
              <a:t>, </a:t>
            </a:r>
            <a:r>
              <a:rPr lang="tr-TR" dirty="0" err="1"/>
              <a:t>Kazuo</a:t>
            </a:r>
            <a:r>
              <a:rPr lang="tr-TR" dirty="0"/>
              <a:t> </a:t>
            </a:r>
            <a:r>
              <a:rPr lang="tr-TR" dirty="0" err="1"/>
              <a:t>Yano</a:t>
            </a:r>
            <a:r>
              <a:rPr lang="tr-TR" dirty="0"/>
              <a:t>, Boston, </a:t>
            </a:r>
            <a:r>
              <a:rPr lang="tr-TR" dirty="0" err="1"/>
              <a:t>December</a:t>
            </a:r>
            <a:r>
              <a:rPr lang="tr-TR" dirty="0"/>
              <a:t> 3, 2018, </a:t>
            </a:r>
            <a:r>
              <a:rPr lang="tr-TR" dirty="0">
                <a:hlinkClick r:id="rId2"/>
              </a:rPr>
              <a:t>https://dukakis.bostonglobalforum.org/wp-content/uploads/sites/15/AIWS-Report-official-version-December-3.pdf</a:t>
            </a:r>
            <a:r>
              <a:rPr lang="tr-TR" dirty="0"/>
              <a:t> </a:t>
            </a:r>
          </a:p>
        </p:txBody>
      </p:sp>
    </p:spTree>
    <p:extLst>
      <p:ext uri="{BB962C8B-B14F-4D97-AF65-F5344CB8AC3E}">
        <p14:creationId xmlns:p14="http://schemas.microsoft.com/office/powerpoint/2010/main" val="31639835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DCD4E2F-5C82-47DB-8064-6E112699E2B4}"/>
              </a:ext>
            </a:extLst>
          </p:cNvPr>
          <p:cNvSpPr>
            <a:spLocks noGrp="1"/>
          </p:cNvSpPr>
          <p:nvPr>
            <p:ph type="title"/>
          </p:nvPr>
        </p:nvSpPr>
        <p:spPr/>
        <p:txBody>
          <a:bodyPr>
            <a:noAutofit/>
          </a:bodyPr>
          <a:lstStyle/>
          <a:p>
            <a:r>
              <a:rPr lang="en-US" sz="3200" b="1" dirty="0"/>
              <a:t>Declaration Of Cooperation On Artificial Intelligence</a:t>
            </a:r>
            <a:endParaRPr lang="tr-TR" sz="3200" b="1" dirty="0"/>
          </a:p>
        </p:txBody>
      </p:sp>
      <p:sp>
        <p:nvSpPr>
          <p:cNvPr id="3" name="İçerik Yer Tutucusu 2">
            <a:extLst>
              <a:ext uri="{FF2B5EF4-FFF2-40B4-BE49-F238E27FC236}">
                <a16:creationId xmlns:a16="http://schemas.microsoft.com/office/drawing/2014/main" id="{C1368FB8-E365-4888-8822-FFA13BBA572A}"/>
              </a:ext>
            </a:extLst>
          </p:cNvPr>
          <p:cNvSpPr>
            <a:spLocks noGrp="1"/>
          </p:cNvSpPr>
          <p:nvPr>
            <p:ph idx="1"/>
          </p:nvPr>
        </p:nvSpPr>
        <p:spPr/>
        <p:txBody>
          <a:bodyPr>
            <a:normAutofit lnSpcReduction="10000"/>
          </a:bodyPr>
          <a:lstStyle/>
          <a:p>
            <a:r>
              <a:rPr lang="en-US" dirty="0"/>
              <a:t>In April 2018, the EU Member States signed a </a:t>
            </a:r>
            <a:r>
              <a:rPr lang="en-US" b="1" i="1" dirty="0">
                <a:solidFill>
                  <a:srgbClr val="FF0000"/>
                </a:solidFill>
              </a:rPr>
              <a:t>Declaration of cooperation on Artificial Intelligence</a:t>
            </a:r>
            <a:r>
              <a:rPr lang="en-US" b="1" dirty="0">
                <a:solidFill>
                  <a:srgbClr val="FF0000"/>
                </a:solidFill>
              </a:rPr>
              <a:t> </a:t>
            </a:r>
            <a:r>
              <a:rPr lang="en-US" dirty="0"/>
              <a:t>in which they agreed to work together on the most important issues raised by AI, from ensuring Europe’s competitiveness in the research and deployment of AI, to dealing with social, economic, ethical and legal questions. </a:t>
            </a:r>
          </a:p>
          <a:p>
            <a:r>
              <a:rPr lang="en-US" dirty="0"/>
              <a:t>Ensuring an appropriate ethical and legal framework, based on the Union’s values and in line with the Charter of Fundamental Rights of the EU. This includes forthcoming guidance on existing product liability rules, a detailed analysis of emerging challenges, and cooperation with stakeholders through a </a:t>
            </a:r>
            <a:r>
              <a:rPr lang="en-US" b="1" dirty="0">
                <a:solidFill>
                  <a:srgbClr val="FF0000"/>
                </a:solidFill>
              </a:rPr>
              <a:t>European AI Alliance to develop AI ethics guidelines</a:t>
            </a:r>
            <a:r>
              <a:rPr lang="en-US" dirty="0"/>
              <a:t>. </a:t>
            </a:r>
          </a:p>
          <a:p>
            <a:endParaRPr lang="en-US" dirty="0"/>
          </a:p>
          <a:p>
            <a:endParaRPr lang="tr-TR" dirty="0"/>
          </a:p>
        </p:txBody>
      </p:sp>
    </p:spTree>
    <p:extLst>
      <p:ext uri="{BB962C8B-B14F-4D97-AF65-F5344CB8AC3E}">
        <p14:creationId xmlns:p14="http://schemas.microsoft.com/office/powerpoint/2010/main" val="22142928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tr-TR" dirty="0"/>
            </a:br>
            <a:r>
              <a:rPr lang="tr-TR" b="1" dirty="0" err="1"/>
              <a:t>The</a:t>
            </a:r>
            <a:r>
              <a:rPr lang="tr-TR" b="1" dirty="0"/>
              <a:t> </a:t>
            </a:r>
            <a:r>
              <a:rPr lang="tr-TR" b="1" dirty="0" err="1"/>
              <a:t>European</a:t>
            </a:r>
            <a:r>
              <a:rPr lang="tr-TR" b="1" dirty="0"/>
              <a:t> AI </a:t>
            </a:r>
            <a:r>
              <a:rPr lang="tr-TR" b="1" dirty="0" err="1"/>
              <a:t>Alliance</a:t>
            </a:r>
            <a:r>
              <a:rPr lang="tr-TR" b="1" dirty="0"/>
              <a:t>: </a:t>
            </a:r>
            <a:r>
              <a:rPr lang="en-US" b="1" dirty="0"/>
              <a:t>High-Level Expert Group</a:t>
            </a:r>
          </a:p>
        </p:txBody>
      </p:sp>
      <p:sp>
        <p:nvSpPr>
          <p:cNvPr id="3" name="Content Placeholder 2"/>
          <p:cNvSpPr>
            <a:spLocks noGrp="1"/>
          </p:cNvSpPr>
          <p:nvPr>
            <p:ph idx="1"/>
          </p:nvPr>
        </p:nvSpPr>
        <p:spPr/>
        <p:txBody>
          <a:bodyPr>
            <a:normAutofit fontScale="85000" lnSpcReduction="10000"/>
          </a:bodyPr>
          <a:lstStyle/>
          <a:p>
            <a:endParaRPr lang="tr-TR" dirty="0"/>
          </a:p>
          <a:p>
            <a:r>
              <a:rPr lang="en-US" dirty="0"/>
              <a:t>High-Level Expert Group on AI (AI HLEG), which consists of 52 experts who have been selected by the Commission will draft </a:t>
            </a:r>
            <a:r>
              <a:rPr lang="en-US" b="1" dirty="0">
                <a:solidFill>
                  <a:srgbClr val="FF0000"/>
                </a:solidFill>
              </a:rPr>
              <a:t>AI ethics guidelines</a:t>
            </a:r>
            <a:r>
              <a:rPr lang="en-US" dirty="0"/>
              <a:t>, which will offer guidance on how to implement ethical principles when developing and deploying AI, building on the work of the European Group on Ethics in Science and New Technologies and the European Union Agency for Fundamental Rights.</a:t>
            </a:r>
          </a:p>
          <a:p>
            <a:r>
              <a:rPr lang="en-US" b="1" dirty="0">
                <a:solidFill>
                  <a:srgbClr val="FF0000"/>
                </a:solidFill>
              </a:rPr>
              <a:t>Regulatory foresight’</a:t>
            </a:r>
            <a:r>
              <a:rPr lang="en-US" b="1" dirty="0"/>
              <a:t> </a:t>
            </a:r>
            <a:r>
              <a:rPr lang="en-US" dirty="0"/>
              <a:t>and </a:t>
            </a:r>
            <a:r>
              <a:rPr lang="en-US" b="1" dirty="0">
                <a:solidFill>
                  <a:srgbClr val="FF0000"/>
                </a:solidFill>
              </a:rPr>
              <a:t>‘ethics foresight analysis’</a:t>
            </a:r>
            <a:r>
              <a:rPr lang="en-US" b="1" dirty="0"/>
              <a:t> </a:t>
            </a:r>
            <a:r>
              <a:rPr lang="en-US" dirty="0"/>
              <a:t>at the same level of </a:t>
            </a:r>
            <a:r>
              <a:rPr lang="en-US" b="1" dirty="0">
                <a:solidFill>
                  <a:srgbClr val="FF0000"/>
                </a:solidFill>
              </a:rPr>
              <a:t>‘technological foresight’</a:t>
            </a:r>
            <a:r>
              <a:rPr lang="en-US" dirty="0"/>
              <a:t>, are needed to keep up with emerging implications of AI. This, however, cannot happen without a strong commitment to the following issues: </a:t>
            </a:r>
            <a:r>
              <a:rPr lang="en-US" i="1" dirty="0"/>
              <a:t>clear ethical frameworks and guidelines</a:t>
            </a:r>
            <a:r>
              <a:rPr lang="en-US" dirty="0"/>
              <a:t>, including the right to choose between being cared for by a human or a robot, and the right to refuse being profiled, tracked, or measured, and </a:t>
            </a:r>
            <a:r>
              <a:rPr lang="en-US" i="1" dirty="0"/>
              <a:t>responsible AI design, </a:t>
            </a:r>
            <a:r>
              <a:rPr lang="en-US" dirty="0"/>
              <a:t>which is necessary to build trust in the applications. </a:t>
            </a:r>
          </a:p>
          <a:p>
            <a:endParaRPr lang="en-US" dirty="0"/>
          </a:p>
          <a:p>
            <a:endParaRPr lang="en-US" dirty="0"/>
          </a:p>
        </p:txBody>
      </p:sp>
      <p:pic>
        <p:nvPicPr>
          <p:cNvPr id="5" name="Resim 4">
            <a:extLst>
              <a:ext uri="{FF2B5EF4-FFF2-40B4-BE49-F238E27FC236}">
                <a16:creationId xmlns:a16="http://schemas.microsoft.com/office/drawing/2014/main" id="{6C3F9594-99D6-4C6B-B2D0-3CCBCAE41917}"/>
              </a:ext>
            </a:extLst>
          </p:cNvPr>
          <p:cNvPicPr>
            <a:picLocks noChangeAspect="1"/>
          </p:cNvPicPr>
          <p:nvPr/>
        </p:nvPicPr>
        <p:blipFill>
          <a:blip r:embed="rId3"/>
          <a:stretch>
            <a:fillRect/>
          </a:stretch>
        </p:blipFill>
        <p:spPr>
          <a:xfrm>
            <a:off x="0" y="149971"/>
            <a:ext cx="1695537" cy="920797"/>
          </a:xfrm>
          <a:prstGeom prst="rect">
            <a:avLst/>
          </a:prstGeom>
        </p:spPr>
      </p:pic>
    </p:spTree>
    <p:extLst>
      <p:ext uri="{BB962C8B-B14F-4D97-AF65-F5344CB8AC3E}">
        <p14:creationId xmlns:p14="http://schemas.microsoft.com/office/powerpoint/2010/main" val="983999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A brief history of the General Data Protection Regulation (May 25, 2018)</a:t>
            </a:r>
            <a:endParaRPr lang="en-US" dirty="0"/>
          </a:p>
        </p:txBody>
      </p:sp>
      <p:pic>
        <p:nvPicPr>
          <p:cNvPr id="4" name="Content Placeholder 3"/>
          <p:cNvPicPr>
            <a:picLocks noGrp="1" noChangeAspect="1"/>
          </p:cNvPicPr>
          <p:nvPr>
            <p:ph idx="1"/>
          </p:nvPr>
        </p:nvPicPr>
        <p:blipFill>
          <a:blip r:embed="rId2"/>
          <a:stretch>
            <a:fillRect/>
          </a:stretch>
        </p:blipFill>
        <p:spPr>
          <a:xfrm>
            <a:off x="2415493" y="1825625"/>
            <a:ext cx="7361013" cy="4351338"/>
          </a:xfrm>
          <a:prstGeom prst="rect">
            <a:avLst/>
          </a:prstGeom>
        </p:spPr>
      </p:pic>
    </p:spTree>
    <p:extLst>
      <p:ext uri="{BB962C8B-B14F-4D97-AF65-F5344CB8AC3E}">
        <p14:creationId xmlns:p14="http://schemas.microsoft.com/office/powerpoint/2010/main" val="1131341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D15FDD4-C8C4-4819-A37A-D2AC7A89029A}"/>
              </a:ext>
            </a:extLst>
          </p:cNvPr>
          <p:cNvSpPr>
            <a:spLocks noGrp="1"/>
          </p:cNvSpPr>
          <p:nvPr>
            <p:ph type="title"/>
          </p:nvPr>
        </p:nvSpPr>
        <p:spPr>
          <a:xfrm>
            <a:off x="838200" y="1"/>
            <a:ext cx="10515600" cy="571499"/>
          </a:xfrm>
        </p:spPr>
        <p:txBody>
          <a:bodyPr>
            <a:normAutofit fontScale="90000"/>
          </a:bodyPr>
          <a:lstStyle/>
          <a:p>
            <a:r>
              <a:rPr lang="tr-TR" b="1" dirty="0" err="1">
                <a:solidFill>
                  <a:srgbClr val="FF0000"/>
                </a:solidFill>
              </a:rPr>
              <a:t>Algoritmic</a:t>
            </a:r>
            <a:r>
              <a:rPr lang="tr-TR" b="1" dirty="0">
                <a:solidFill>
                  <a:srgbClr val="FF0000"/>
                </a:solidFill>
              </a:rPr>
              <a:t> </a:t>
            </a:r>
            <a:r>
              <a:rPr lang="tr-TR" b="1" dirty="0" err="1">
                <a:solidFill>
                  <a:srgbClr val="FF0000"/>
                </a:solidFill>
              </a:rPr>
              <a:t>Judge</a:t>
            </a:r>
            <a:endParaRPr lang="tr-TR" b="1" dirty="0">
              <a:solidFill>
                <a:srgbClr val="FF0000"/>
              </a:solidFill>
            </a:endParaRPr>
          </a:p>
        </p:txBody>
      </p:sp>
      <p:pic>
        <p:nvPicPr>
          <p:cNvPr id="5" name="İçerik Yer Tutucusu 4">
            <a:extLst>
              <a:ext uri="{FF2B5EF4-FFF2-40B4-BE49-F238E27FC236}">
                <a16:creationId xmlns:a16="http://schemas.microsoft.com/office/drawing/2014/main" id="{269D8DC0-D9A1-4162-B0F8-60AEFF092C2B}"/>
              </a:ext>
            </a:extLst>
          </p:cNvPr>
          <p:cNvPicPr>
            <a:picLocks noGrp="1" noChangeAspect="1"/>
          </p:cNvPicPr>
          <p:nvPr>
            <p:ph idx="1"/>
          </p:nvPr>
        </p:nvPicPr>
        <p:blipFill>
          <a:blip r:embed="rId2"/>
          <a:stretch>
            <a:fillRect/>
          </a:stretch>
        </p:blipFill>
        <p:spPr>
          <a:xfrm>
            <a:off x="1" y="733425"/>
            <a:ext cx="12192000" cy="6124574"/>
          </a:xfrm>
        </p:spPr>
      </p:pic>
    </p:spTree>
    <p:extLst>
      <p:ext uri="{BB962C8B-B14F-4D97-AF65-F5344CB8AC3E}">
        <p14:creationId xmlns:p14="http://schemas.microsoft.com/office/powerpoint/2010/main" val="34239891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E4639F2-92BC-4F19-8EAA-22B37737681C}"/>
              </a:ext>
            </a:extLst>
          </p:cNvPr>
          <p:cNvSpPr>
            <a:spLocks noGrp="1"/>
          </p:cNvSpPr>
          <p:nvPr>
            <p:ph type="title"/>
          </p:nvPr>
        </p:nvSpPr>
        <p:spPr/>
        <p:txBody>
          <a:bodyPr>
            <a:normAutofit fontScale="90000"/>
          </a:bodyPr>
          <a:lstStyle/>
          <a:p>
            <a:r>
              <a:rPr lang="en-US" b="1" dirty="0"/>
              <a:t>It’s not enough for AI to be “ethical”; it must also be “rights respecting”</a:t>
            </a:r>
            <a:br>
              <a:rPr lang="en-US" b="1" dirty="0"/>
            </a:br>
            <a:endParaRPr lang="tr-TR" dirty="0"/>
          </a:p>
        </p:txBody>
      </p:sp>
      <p:sp>
        <p:nvSpPr>
          <p:cNvPr id="3" name="İçerik Yer Tutucusu 2">
            <a:extLst>
              <a:ext uri="{FF2B5EF4-FFF2-40B4-BE49-F238E27FC236}">
                <a16:creationId xmlns:a16="http://schemas.microsoft.com/office/drawing/2014/main" id="{C5FBD612-ED22-43DA-8A99-37E263E0CC4F}"/>
              </a:ext>
            </a:extLst>
          </p:cNvPr>
          <p:cNvSpPr>
            <a:spLocks noGrp="1"/>
          </p:cNvSpPr>
          <p:nvPr>
            <p:ph idx="1"/>
          </p:nvPr>
        </p:nvSpPr>
        <p:spPr/>
        <p:txBody>
          <a:bodyPr>
            <a:normAutofit fontScale="92500" lnSpcReduction="10000"/>
          </a:bodyPr>
          <a:lstStyle/>
          <a:p>
            <a:r>
              <a:rPr lang="en-US" dirty="0"/>
              <a:t>AI-assisted decision making in the realms of criminal justice, hiring, lending, and more have been criticized for embedding and perpetuating patterns of human bias and discrimination. This is most obvious in the criminal justice system. Several years ago, ProPublica found that a ubiquitous risk assessment tool, COMPAS, treated African Americans differently than others: the algorithm misclassified them as having a “high risk of reoffending” at twice the rate of white Americans.</a:t>
            </a:r>
            <a:endParaRPr lang="tr-TR" dirty="0"/>
          </a:p>
          <a:p>
            <a:endParaRPr lang="tr-TR" dirty="0"/>
          </a:p>
          <a:p>
            <a:r>
              <a:rPr lang="en-US" sz="2600" i="1" dirty="0"/>
              <a:t>Hannah Hilligoss, Filippo A. Ra</a:t>
            </a:r>
            <a:r>
              <a:rPr lang="tr-TR" sz="2600" i="1" dirty="0" err="1"/>
              <a:t>so</a:t>
            </a:r>
            <a:r>
              <a:rPr lang="en-US" sz="2600" i="1" dirty="0"/>
              <a:t> and Vivek Krishnamurthy</a:t>
            </a:r>
            <a:r>
              <a:rPr lang="tr-TR" sz="2600" i="1" dirty="0"/>
              <a:t>, </a:t>
            </a:r>
            <a:r>
              <a:rPr lang="en-US" sz="2600" i="1" dirty="0"/>
              <a:t>Artificial Intelligence &amp; Human Rights: Opportunities &amp; Risks</a:t>
            </a:r>
            <a:r>
              <a:rPr lang="tr-TR" sz="2600" i="1" dirty="0"/>
              <a:t>; </a:t>
            </a:r>
            <a:r>
              <a:rPr lang="en-US" sz="2600" i="1" u="sng" dirty="0">
                <a:hlinkClick r:id="rId2"/>
              </a:rPr>
              <a:t>Berkman Klein Center Research Publication No. 2018-6</a:t>
            </a:r>
            <a:r>
              <a:rPr lang="tr-TR" sz="2600" i="1" u="sng" dirty="0"/>
              <a:t>, </a:t>
            </a:r>
            <a:r>
              <a:rPr lang="en-US" sz="2600" i="1" dirty="0"/>
              <a:t>Posted: 25 Oct 2018</a:t>
            </a:r>
            <a:r>
              <a:rPr lang="tr-TR" sz="2600" i="1" dirty="0"/>
              <a:t>, </a:t>
            </a:r>
            <a:r>
              <a:rPr lang="en-US" sz="2600" i="1" dirty="0">
                <a:hlinkClick r:id="rId3"/>
              </a:rPr>
              <a:t>https://papers.ssrn.com/sol3/papers.cfm?abstract_id=3259344</a:t>
            </a:r>
            <a:r>
              <a:rPr lang="tr-TR" sz="2600" i="1" dirty="0"/>
              <a:t> </a:t>
            </a:r>
            <a:endParaRPr lang="en-US" sz="2600" i="1" dirty="0"/>
          </a:p>
          <a:p>
            <a:endParaRPr lang="tr-TR" dirty="0"/>
          </a:p>
        </p:txBody>
      </p:sp>
    </p:spTree>
    <p:extLst>
      <p:ext uri="{BB962C8B-B14F-4D97-AF65-F5344CB8AC3E}">
        <p14:creationId xmlns:p14="http://schemas.microsoft.com/office/powerpoint/2010/main" val="21850393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6BDFDFA3-B0FA-424D-9E59-D0100587CB75}"/>
              </a:ext>
            </a:extLst>
          </p:cNvPr>
          <p:cNvPicPr>
            <a:picLocks noGrp="1" noChangeAspect="1"/>
          </p:cNvPicPr>
          <p:nvPr>
            <p:ph idx="1"/>
          </p:nvPr>
        </p:nvPicPr>
        <p:blipFill>
          <a:blip r:embed="rId2"/>
          <a:stretch>
            <a:fillRect/>
          </a:stretch>
        </p:blipFill>
        <p:spPr>
          <a:xfrm>
            <a:off x="0" y="0"/>
            <a:ext cx="12192000" cy="6791325"/>
          </a:xfrm>
        </p:spPr>
      </p:pic>
    </p:spTree>
    <p:extLst>
      <p:ext uri="{BB962C8B-B14F-4D97-AF65-F5344CB8AC3E}">
        <p14:creationId xmlns:p14="http://schemas.microsoft.com/office/powerpoint/2010/main" val="28943781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5092ED85-2E62-4677-A8A4-E363FE186E13}"/>
              </a:ext>
            </a:extLst>
          </p:cNvPr>
          <p:cNvSpPr>
            <a:spLocks noGrp="1"/>
          </p:cNvSpPr>
          <p:nvPr>
            <p:ph idx="1"/>
          </p:nvPr>
        </p:nvSpPr>
        <p:spPr>
          <a:xfrm>
            <a:off x="838200" y="781050"/>
            <a:ext cx="10515600" cy="6076950"/>
          </a:xfrm>
        </p:spPr>
        <p:txBody>
          <a:bodyPr/>
          <a:lstStyle/>
          <a:p>
            <a:endParaRPr lang="tr-TR" dirty="0"/>
          </a:p>
          <a:p>
            <a:endParaRPr lang="tr-TR" dirty="0"/>
          </a:p>
          <a:p>
            <a:r>
              <a:rPr lang="en-US" dirty="0"/>
              <a:t>The CEPEJ’s view as set out in the Charter is that the application of AI in the field of justice can contribute to improve the efficiency and quality and must be implemented in a responsible manner which complies with the fundamental rights guaranteed in particular in the European Convention on Human Rights (ECHR) and the Council of Europe Convention on the Protection of Personal Data. </a:t>
            </a:r>
            <a:endParaRPr lang="tr-TR" dirty="0"/>
          </a:p>
          <a:p>
            <a:r>
              <a:rPr lang="en-US" dirty="0"/>
              <a:t>For the CEPEJ, it is essential to ensure that AI remains a tool in the service of the general interest and that its use respects individual rights.</a:t>
            </a:r>
            <a:endParaRPr lang="tr-TR" dirty="0"/>
          </a:p>
        </p:txBody>
      </p:sp>
    </p:spTree>
    <p:extLst>
      <p:ext uri="{BB962C8B-B14F-4D97-AF65-F5344CB8AC3E}">
        <p14:creationId xmlns:p14="http://schemas.microsoft.com/office/powerpoint/2010/main" val="34787144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2075B5B-FB74-41C3-8020-9AA3451E3AD6}"/>
              </a:ext>
            </a:extLst>
          </p:cNvPr>
          <p:cNvSpPr>
            <a:spLocks noGrp="1"/>
          </p:cNvSpPr>
          <p:nvPr>
            <p:ph type="title"/>
          </p:nvPr>
        </p:nvSpPr>
        <p:spPr/>
        <p:txBody>
          <a:bodyPr>
            <a:normAutofit fontScale="90000"/>
          </a:bodyPr>
          <a:lstStyle/>
          <a:p>
            <a:r>
              <a:rPr lang="en-US" dirty="0"/>
              <a:t>The CEPEJ has identified the following core principles to be respected in the field of AI and justice:</a:t>
            </a:r>
            <a:endParaRPr lang="tr-TR" dirty="0"/>
          </a:p>
        </p:txBody>
      </p:sp>
      <p:sp>
        <p:nvSpPr>
          <p:cNvPr id="3" name="İçerik Yer Tutucusu 2">
            <a:extLst>
              <a:ext uri="{FF2B5EF4-FFF2-40B4-BE49-F238E27FC236}">
                <a16:creationId xmlns:a16="http://schemas.microsoft.com/office/drawing/2014/main" id="{4B777C03-EAA2-41ED-B972-9A199D79AE25}"/>
              </a:ext>
            </a:extLst>
          </p:cNvPr>
          <p:cNvSpPr>
            <a:spLocks noGrp="1"/>
          </p:cNvSpPr>
          <p:nvPr>
            <p:ph idx="1"/>
          </p:nvPr>
        </p:nvSpPr>
        <p:spPr>
          <a:xfrm>
            <a:off x="838200" y="1825625"/>
            <a:ext cx="10515600" cy="4851400"/>
          </a:xfrm>
        </p:spPr>
        <p:txBody>
          <a:bodyPr>
            <a:normAutofit fontScale="62500" lnSpcReduction="20000"/>
          </a:bodyPr>
          <a:lstStyle/>
          <a:p>
            <a:endParaRPr lang="en-US" dirty="0"/>
          </a:p>
          <a:p>
            <a:endParaRPr lang="en-US" dirty="0"/>
          </a:p>
          <a:p>
            <a:r>
              <a:rPr lang="en-US" dirty="0"/>
              <a:t> </a:t>
            </a:r>
            <a:r>
              <a:rPr lang="en-US" b="1" dirty="0">
                <a:solidFill>
                  <a:srgbClr val="FF0000"/>
                </a:solidFill>
              </a:rPr>
              <a:t>Principle of respect of fundamental rights:</a:t>
            </a:r>
            <a:r>
              <a:rPr lang="en-US" dirty="0"/>
              <a:t> ensuring that the design and implementation of artificial intelligence tools and services are compatible with fundamental rights;</a:t>
            </a:r>
          </a:p>
          <a:p>
            <a:endParaRPr lang="en-US" dirty="0"/>
          </a:p>
          <a:p>
            <a:r>
              <a:rPr lang="en-US" b="1" dirty="0">
                <a:solidFill>
                  <a:srgbClr val="FF0000"/>
                </a:solidFill>
              </a:rPr>
              <a:t> Principle of non-discrimination:</a:t>
            </a:r>
            <a:r>
              <a:rPr lang="en-US" dirty="0"/>
              <a:t> specifically preventing the development or intensification of any discrimination between individuals or groups of individuals;</a:t>
            </a:r>
          </a:p>
          <a:p>
            <a:endParaRPr lang="en-US" dirty="0"/>
          </a:p>
          <a:p>
            <a:r>
              <a:rPr lang="en-US" dirty="0"/>
              <a:t> </a:t>
            </a:r>
            <a:r>
              <a:rPr lang="en-US" b="1" dirty="0">
                <a:solidFill>
                  <a:srgbClr val="FF0000"/>
                </a:solidFill>
              </a:rPr>
              <a:t>Principle of quality and security:</a:t>
            </a:r>
            <a:r>
              <a:rPr lang="en-US" dirty="0"/>
              <a:t> with regard to the processing of judicial decisions and data, using certified sources and intangible data with models conceived in a multi-disciplinary manner, in a secure technological environment;</a:t>
            </a:r>
          </a:p>
          <a:p>
            <a:endParaRPr lang="en-US" dirty="0"/>
          </a:p>
          <a:p>
            <a:r>
              <a:rPr lang="en-US" b="1" dirty="0">
                <a:solidFill>
                  <a:srgbClr val="FF0000"/>
                </a:solidFill>
              </a:rPr>
              <a:t>Principle of transparency, impartiality and fairness:</a:t>
            </a:r>
            <a:r>
              <a:rPr lang="en-US" dirty="0"/>
              <a:t> making data processing methods accessible and understandable, </a:t>
            </a:r>
            <a:r>
              <a:rPr lang="en-US" dirty="0" err="1"/>
              <a:t>authorising</a:t>
            </a:r>
            <a:r>
              <a:rPr lang="en-US" dirty="0"/>
              <a:t> external audits;</a:t>
            </a:r>
          </a:p>
          <a:p>
            <a:endParaRPr lang="en-US" dirty="0"/>
          </a:p>
          <a:p>
            <a:r>
              <a:rPr lang="en-US" dirty="0"/>
              <a:t> </a:t>
            </a:r>
            <a:r>
              <a:rPr lang="en-US" b="1" dirty="0">
                <a:solidFill>
                  <a:srgbClr val="FF0000"/>
                </a:solidFill>
              </a:rPr>
              <a:t>Principle “under user control”:</a:t>
            </a:r>
            <a:r>
              <a:rPr lang="en-US" dirty="0"/>
              <a:t> precluding a prescriptive approach and ensuring that users are informed actors and in control of their choices.</a:t>
            </a:r>
            <a:endParaRPr lang="tr-TR" dirty="0"/>
          </a:p>
        </p:txBody>
      </p:sp>
    </p:spTree>
    <p:extLst>
      <p:ext uri="{BB962C8B-B14F-4D97-AF65-F5344CB8AC3E}">
        <p14:creationId xmlns:p14="http://schemas.microsoft.com/office/powerpoint/2010/main" val="25288005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24598A6-95F3-46DC-BD9F-B4E1EA3BBA36}"/>
              </a:ext>
            </a:extLst>
          </p:cNvPr>
          <p:cNvSpPr>
            <a:spLocks noGrp="1"/>
          </p:cNvSpPr>
          <p:nvPr>
            <p:ph type="title"/>
          </p:nvPr>
        </p:nvSpPr>
        <p:spPr/>
        <p:txBody>
          <a:bodyPr/>
          <a:lstStyle/>
          <a:p>
            <a:r>
              <a:rPr lang="en-US" dirty="0"/>
              <a:t>Ethical guidelines: </a:t>
            </a:r>
            <a:r>
              <a:rPr lang="en-US" b="1" dirty="0"/>
              <a:t>Japan Society for AI</a:t>
            </a:r>
            <a:r>
              <a:rPr lang="en-US" dirty="0"/>
              <a:t> (2017)</a:t>
            </a:r>
            <a:br>
              <a:rPr lang="tr-TR" dirty="0"/>
            </a:br>
            <a:endParaRPr lang="tr-TR" dirty="0"/>
          </a:p>
        </p:txBody>
      </p:sp>
      <p:sp>
        <p:nvSpPr>
          <p:cNvPr id="3" name="İçerik Yer Tutucusu 2">
            <a:extLst>
              <a:ext uri="{FF2B5EF4-FFF2-40B4-BE49-F238E27FC236}">
                <a16:creationId xmlns:a16="http://schemas.microsoft.com/office/drawing/2014/main" id="{6D0789C4-EB48-406B-8EAA-6C0292164EF8}"/>
              </a:ext>
            </a:extLst>
          </p:cNvPr>
          <p:cNvSpPr>
            <a:spLocks noGrp="1"/>
          </p:cNvSpPr>
          <p:nvPr>
            <p:ph idx="1"/>
          </p:nvPr>
        </p:nvSpPr>
        <p:spPr/>
        <p:txBody>
          <a:bodyPr>
            <a:normAutofit fontScale="85000" lnSpcReduction="20000"/>
          </a:bodyPr>
          <a:lstStyle/>
          <a:p>
            <a:pPr lvl="0"/>
            <a:r>
              <a:rPr lang="en-US" dirty="0"/>
              <a:t>Contribution to humanity</a:t>
            </a:r>
            <a:endParaRPr lang="tr-TR" dirty="0"/>
          </a:p>
          <a:p>
            <a:pPr lvl="0"/>
            <a:r>
              <a:rPr lang="en-US" dirty="0"/>
              <a:t>Abidance of laws and regulations</a:t>
            </a:r>
            <a:endParaRPr lang="tr-TR" dirty="0"/>
          </a:p>
          <a:p>
            <a:pPr lvl="0"/>
            <a:r>
              <a:rPr lang="en-US" dirty="0"/>
              <a:t>Respect for the privacy of others</a:t>
            </a:r>
            <a:endParaRPr lang="tr-TR" dirty="0"/>
          </a:p>
          <a:p>
            <a:pPr lvl="0"/>
            <a:r>
              <a:rPr lang="en-US" dirty="0"/>
              <a:t>Fairness</a:t>
            </a:r>
            <a:endParaRPr lang="tr-TR" dirty="0"/>
          </a:p>
          <a:p>
            <a:pPr lvl="0"/>
            <a:r>
              <a:rPr lang="en-US" dirty="0"/>
              <a:t>Security</a:t>
            </a:r>
            <a:endParaRPr lang="tr-TR" dirty="0"/>
          </a:p>
          <a:p>
            <a:pPr lvl="0"/>
            <a:r>
              <a:rPr lang="en-US" dirty="0"/>
              <a:t>Act with integrity</a:t>
            </a:r>
            <a:endParaRPr lang="tr-TR" dirty="0"/>
          </a:p>
          <a:p>
            <a:pPr lvl="0"/>
            <a:r>
              <a:rPr lang="en-US" dirty="0"/>
              <a:t>Accountability and social responsibility</a:t>
            </a:r>
            <a:endParaRPr lang="tr-TR" dirty="0"/>
          </a:p>
          <a:p>
            <a:pPr lvl="0"/>
            <a:r>
              <a:rPr lang="en-US" dirty="0"/>
              <a:t>Communication with society and self-development</a:t>
            </a:r>
            <a:endParaRPr lang="tr-TR" dirty="0"/>
          </a:p>
          <a:p>
            <a:pPr lvl="0"/>
            <a:r>
              <a:rPr lang="en-US" dirty="0"/>
              <a:t>Abidance of ethics guidelines by AI: AI must abide by the policies described above in the same manner as the members of JSAI, in order to become a member of a quasi-member of society. </a:t>
            </a:r>
            <a:endParaRPr lang="tr-TR" dirty="0"/>
          </a:p>
          <a:p>
            <a:r>
              <a:rPr lang="en-US" dirty="0"/>
              <a:t> </a:t>
            </a:r>
            <a:r>
              <a:rPr lang="tr-TR" sz="2400" i="1" dirty="0"/>
              <a:t>Source: </a:t>
            </a:r>
            <a:r>
              <a:rPr lang="tr-TR" sz="2400" i="1" dirty="0">
                <a:hlinkClick r:id="rId2"/>
              </a:rPr>
              <a:t>https://www.ai-gakkai.or.jp/en/</a:t>
            </a:r>
            <a:r>
              <a:rPr lang="tr-TR" sz="2400" i="1" dirty="0"/>
              <a:t> </a:t>
            </a:r>
          </a:p>
          <a:p>
            <a:endParaRPr lang="tr-TR" dirty="0"/>
          </a:p>
        </p:txBody>
      </p:sp>
    </p:spTree>
    <p:extLst>
      <p:ext uri="{BB962C8B-B14F-4D97-AF65-F5344CB8AC3E}">
        <p14:creationId xmlns:p14="http://schemas.microsoft.com/office/powerpoint/2010/main" val="32536938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E8086F3F-9FA2-45F0-9094-C840399E86FB}"/>
              </a:ext>
            </a:extLst>
          </p:cNvPr>
          <p:cNvSpPr>
            <a:spLocks noGrp="1"/>
          </p:cNvSpPr>
          <p:nvPr>
            <p:ph type="title"/>
          </p:nvPr>
        </p:nvSpPr>
        <p:spPr>
          <a:xfrm>
            <a:off x="838200" y="0"/>
            <a:ext cx="10515600" cy="895350"/>
          </a:xfrm>
        </p:spPr>
        <p:txBody>
          <a:bodyPr>
            <a:normAutofit/>
          </a:bodyPr>
          <a:lstStyle/>
          <a:p>
            <a:r>
              <a:rPr lang="en-US" b="1" dirty="0"/>
              <a:t>Autonomous Vehicles</a:t>
            </a:r>
            <a:endParaRPr lang="tr-TR" dirty="0"/>
          </a:p>
        </p:txBody>
      </p:sp>
      <p:sp>
        <p:nvSpPr>
          <p:cNvPr id="3" name="İçerik Yer Tutucusu 2">
            <a:extLst>
              <a:ext uri="{FF2B5EF4-FFF2-40B4-BE49-F238E27FC236}">
                <a16:creationId xmlns:a16="http://schemas.microsoft.com/office/drawing/2014/main" id="{8E115A62-317B-4F77-A4CB-73FA393B0B7D}"/>
              </a:ext>
            </a:extLst>
          </p:cNvPr>
          <p:cNvSpPr>
            <a:spLocks noGrp="1"/>
          </p:cNvSpPr>
          <p:nvPr>
            <p:ph idx="1"/>
          </p:nvPr>
        </p:nvSpPr>
        <p:spPr>
          <a:xfrm>
            <a:off x="838200" y="819150"/>
            <a:ext cx="10515600" cy="5357813"/>
          </a:xfrm>
        </p:spPr>
        <p:txBody>
          <a:bodyPr>
            <a:normAutofit fontScale="55000" lnSpcReduction="20000"/>
          </a:bodyPr>
          <a:lstStyle/>
          <a:p>
            <a:r>
              <a:rPr lang="en-US" b="1" dirty="0"/>
              <a:t>CYBER-SECURITY AND DATA PROTECTION</a:t>
            </a:r>
            <a:endParaRPr lang="en-US" dirty="0"/>
          </a:p>
          <a:p>
            <a:r>
              <a:rPr lang="en-US" b="1" dirty="0"/>
              <a:t>The international regulatory agenda is starting to include new aspects of road safety related to AV: Cyber-security and data protection</a:t>
            </a:r>
            <a:r>
              <a:rPr lang="en-US" dirty="0"/>
              <a:t>. </a:t>
            </a:r>
            <a:r>
              <a:rPr lang="en-US" b="1" dirty="0"/>
              <a:t>For example, the Ministers of Transport of the G7 are shifting their attention to these issues.</a:t>
            </a:r>
            <a:r>
              <a:rPr lang="en-US" dirty="0"/>
              <a:t> In their Declaration on Automated and Connected Driving</a:t>
            </a:r>
            <a:r>
              <a:rPr lang="tr-TR" dirty="0"/>
              <a:t> </a:t>
            </a:r>
            <a:r>
              <a:rPr lang="en-US" dirty="0"/>
              <a:t>in 2015, Ministers called for cooperation on ensuring data protection and cyber-security, in addition to the coordination and adaptation of the regulatory framework and technical regulations that UNECE is already undertaking. This vision was reinforced in their meeting in Japan, in 2016</a:t>
            </a:r>
            <a:r>
              <a:rPr lang="tr-TR" dirty="0"/>
              <a:t> </a:t>
            </a:r>
            <a:r>
              <a:rPr lang="en-US" dirty="0"/>
              <a:t>and again at Toronto, in 2017. </a:t>
            </a:r>
            <a:endParaRPr lang="tr-TR" dirty="0"/>
          </a:p>
          <a:p>
            <a:r>
              <a:rPr lang="en-US" b="1" dirty="0"/>
              <a:t>UNECE also realized that digitalization of transport is demanding new safety requirements to vehicles and infrastructure, protection for rights and liberties</a:t>
            </a:r>
            <a:r>
              <a:rPr lang="en-US" dirty="0"/>
              <a:t>. In November 2017, UNECE identified 86 threats to security, and it is now discussing how to prevent or mitigate them. In December 2017, it created the Task Force for Cyber-Security and Over-The-Air issues (TF-CS/OTA), which is working on two recommendations (cyber-security and data protection, and software updates) that are expected by March 2018.</a:t>
            </a:r>
            <a:endParaRPr lang="tr-TR" dirty="0"/>
          </a:p>
          <a:p>
            <a:r>
              <a:rPr lang="en-US" b="1" dirty="0">
                <a:solidFill>
                  <a:srgbClr val="FF0000"/>
                </a:solidFill>
              </a:rPr>
              <a:t>In March 2017, UNECE already released guidelines on cyber-security and data protection for construction of AV</a:t>
            </a:r>
            <a:r>
              <a:rPr lang="tr-TR" dirty="0"/>
              <a:t>. </a:t>
            </a:r>
            <a:r>
              <a:rPr lang="en-US" dirty="0"/>
              <a:t>These guidelines define the three elements of cyber-security as </a:t>
            </a:r>
            <a:r>
              <a:rPr lang="en-US" b="1" dirty="0">
                <a:solidFill>
                  <a:srgbClr val="FF0000"/>
                </a:solidFill>
              </a:rPr>
              <a:t>confidentiality, integrity, and authenticity</a:t>
            </a:r>
            <a:r>
              <a:rPr lang="en-US" dirty="0">
                <a:solidFill>
                  <a:srgbClr val="FF0000"/>
                </a:solidFill>
              </a:rPr>
              <a:t> </a:t>
            </a:r>
            <a:r>
              <a:rPr lang="en-US" dirty="0"/>
              <a:t>of the information; and establishes the </a:t>
            </a:r>
            <a:r>
              <a:rPr lang="en-US" b="1" dirty="0">
                <a:solidFill>
                  <a:srgbClr val="FF0000"/>
                </a:solidFill>
              </a:rPr>
              <a:t>principles of data protection by default and data protection by design</a:t>
            </a:r>
            <a:r>
              <a:rPr lang="en-US" dirty="0"/>
              <a:t>. Future UN regulations will have to follow these guidelines.</a:t>
            </a:r>
            <a:endParaRPr lang="tr-TR" dirty="0"/>
          </a:p>
          <a:p>
            <a:r>
              <a:rPr lang="en-US" b="1" dirty="0"/>
              <a:t>EU efforts also resonate with UNECE’s, reinforcing the cyber-security and privacy regulatory frameworks. </a:t>
            </a:r>
            <a:r>
              <a:rPr lang="en-US" dirty="0"/>
              <a:t>In cyber-security, the EU is working on the so called</a:t>
            </a:r>
            <a:r>
              <a:rPr lang="en-US" b="1" dirty="0"/>
              <a:t> “Cyber-security package</a:t>
            </a:r>
            <a:r>
              <a:rPr lang="en-US" dirty="0"/>
              <a:t>” to complement the </a:t>
            </a:r>
            <a:r>
              <a:rPr lang="en-US" b="1" dirty="0"/>
              <a:t>Directive on Security of Network and Information Systems (NIS) of 2016</a:t>
            </a:r>
            <a:r>
              <a:rPr lang="en-US" dirty="0"/>
              <a:t>. In the Cyber-Security Package, the EU will establish an European certification framework for ICT security products, as a one-stop-shop for cyber-security certification, which will rely mostly on international standards, such as the UNECE guidelines on cyber-security.</a:t>
            </a:r>
            <a:endParaRPr lang="tr-TR" dirty="0"/>
          </a:p>
          <a:p>
            <a:r>
              <a:rPr lang="en-US" dirty="0"/>
              <a:t>With regards to privacy, the EU is working on the new</a:t>
            </a:r>
            <a:r>
              <a:rPr lang="en-US" b="1" dirty="0"/>
              <a:t> </a:t>
            </a:r>
            <a:r>
              <a:rPr lang="en-US" b="1" dirty="0" err="1"/>
              <a:t>ePrivacy</a:t>
            </a:r>
            <a:r>
              <a:rPr lang="en-US" b="1" dirty="0"/>
              <a:t> Regulation</a:t>
            </a:r>
            <a:r>
              <a:rPr lang="en-US" dirty="0"/>
              <a:t> that will complement the General Data Protection Regulation (GDPR). The </a:t>
            </a:r>
            <a:r>
              <a:rPr lang="en-US" dirty="0" err="1"/>
              <a:t>ePrivacy</a:t>
            </a:r>
            <a:r>
              <a:rPr lang="en-US" dirty="0"/>
              <a:t> Regulation will replace the </a:t>
            </a:r>
            <a:r>
              <a:rPr lang="en-US" dirty="0" err="1"/>
              <a:t>ePrivacy</a:t>
            </a:r>
            <a:r>
              <a:rPr lang="en-US" dirty="0"/>
              <a:t> Directive and will add stronger protection to content and metadata of communications, which can occur among automated vehicles or vehicles and infrastructure.</a:t>
            </a:r>
          </a:p>
          <a:p>
            <a:endParaRPr lang="en-US" b="1" dirty="0"/>
          </a:p>
          <a:p>
            <a:r>
              <a:rPr lang="en-US" i="1" dirty="0"/>
              <a:t>“Autonomous Vehicles: 3 International Regulatory Discussions To Be Aware Of” ©2018. Published in </a:t>
            </a:r>
            <a:r>
              <a:rPr lang="en-US" i="1" dirty="0">
                <a:hlinkClick r:id="rId2"/>
              </a:rPr>
              <a:t>The SciTech Lawyer, Vol. 14, №4, Summer 2018</a:t>
            </a:r>
            <a:r>
              <a:rPr lang="en-US" i="1" dirty="0"/>
              <a:t>, by the American Bar Association.</a:t>
            </a:r>
            <a:endParaRPr lang="tr-TR" dirty="0"/>
          </a:p>
        </p:txBody>
      </p:sp>
    </p:spTree>
    <p:extLst>
      <p:ext uri="{BB962C8B-B14F-4D97-AF65-F5344CB8AC3E}">
        <p14:creationId xmlns:p14="http://schemas.microsoft.com/office/powerpoint/2010/main" val="31405937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908D048-2F32-47E0-8DAB-CC96CFE7DC26}"/>
              </a:ext>
            </a:extLst>
          </p:cNvPr>
          <p:cNvSpPr>
            <a:spLocks noGrp="1"/>
          </p:cNvSpPr>
          <p:nvPr>
            <p:ph type="title"/>
          </p:nvPr>
        </p:nvSpPr>
        <p:spPr/>
        <p:txBody>
          <a:bodyPr>
            <a:normAutofit fontScale="90000"/>
          </a:bodyPr>
          <a:lstStyle/>
          <a:p>
            <a:r>
              <a:rPr lang="en-US" b="1" dirty="0"/>
              <a:t>Understanding Media and Information Quality in an Age of Artificial Intelligence, Automation, Algorithms and Machine Learning</a:t>
            </a:r>
            <a:br>
              <a:rPr lang="en-US" b="1" dirty="0"/>
            </a:br>
            <a:endParaRPr lang="tr-TR" dirty="0"/>
          </a:p>
        </p:txBody>
      </p:sp>
      <p:sp>
        <p:nvSpPr>
          <p:cNvPr id="3" name="İçerik Yer Tutucusu 2">
            <a:extLst>
              <a:ext uri="{FF2B5EF4-FFF2-40B4-BE49-F238E27FC236}">
                <a16:creationId xmlns:a16="http://schemas.microsoft.com/office/drawing/2014/main" id="{6315EEDF-6A6C-4CC9-B401-466AE2DE9CDB}"/>
              </a:ext>
            </a:extLst>
          </p:cNvPr>
          <p:cNvSpPr>
            <a:spLocks noGrp="1"/>
          </p:cNvSpPr>
          <p:nvPr>
            <p:ph idx="1"/>
          </p:nvPr>
        </p:nvSpPr>
        <p:spPr/>
        <p:txBody>
          <a:bodyPr>
            <a:normAutofit fontScale="85000" lnSpcReduction="20000"/>
          </a:bodyPr>
          <a:lstStyle/>
          <a:p>
            <a:r>
              <a:rPr lang="en-US" dirty="0"/>
              <a:t>Democracy is under stress that would have been unimaginable a decade or two ago. The victory of Donald Trump in the U.S. presidential campaign and the successful “Leave” campaign in the UK Brexit referendum led the Oxford English Dictionary to select </a:t>
            </a:r>
            <a:r>
              <a:rPr lang="en-US" b="1" dirty="0">
                <a:solidFill>
                  <a:srgbClr val="FF0000"/>
                </a:solidFill>
              </a:rPr>
              <a:t>“post-truth”</a:t>
            </a:r>
            <a:r>
              <a:rPr lang="en-US" b="1" dirty="0"/>
              <a:t> </a:t>
            </a:r>
            <a:r>
              <a:rPr lang="en-US" dirty="0"/>
              <a:t>as word of the year for 2016.</a:t>
            </a:r>
            <a:endParaRPr lang="tr-TR" dirty="0"/>
          </a:p>
          <a:p>
            <a:r>
              <a:rPr lang="en-US" dirty="0"/>
              <a:t>Social media, bots, hyper-targeted behavioral marketing — all have been seen as culprits or at least catalysts in public conversations. Technology has altered the foundations of news and media, and as trust in media continues to decline, artificial intelligence, machine learning, and algorithms have come to play a critical role not only as threats to the integrity and quality of media, but also as a source of potential solutions.</a:t>
            </a:r>
            <a:endParaRPr lang="tr-TR" b="1" dirty="0">
              <a:hlinkClick r:id="rId2"/>
            </a:endParaRPr>
          </a:p>
          <a:p>
            <a:r>
              <a:rPr lang="tr-TR" b="1" dirty="0" err="1">
                <a:hlinkClick r:id="rId2"/>
              </a:rPr>
              <a:t>Yochai</a:t>
            </a:r>
            <a:r>
              <a:rPr lang="tr-TR" b="1" dirty="0">
                <a:hlinkClick r:id="rId2"/>
              </a:rPr>
              <a:t> </a:t>
            </a:r>
            <a:r>
              <a:rPr lang="tr-TR" b="1" dirty="0" err="1">
                <a:hlinkClick r:id="rId2"/>
              </a:rPr>
              <a:t>Benkler</a:t>
            </a:r>
            <a:r>
              <a:rPr lang="tr-TR" b="1" dirty="0"/>
              <a:t>, </a:t>
            </a:r>
            <a:r>
              <a:rPr lang="tr-TR" b="1" dirty="0">
                <a:hlinkClick r:id="rId3"/>
              </a:rPr>
              <a:t>Robert </a:t>
            </a:r>
            <a:r>
              <a:rPr lang="tr-TR" b="1" dirty="0" err="1">
                <a:hlinkClick r:id="rId3"/>
              </a:rPr>
              <a:t>Faris</a:t>
            </a:r>
            <a:r>
              <a:rPr lang="tr-TR" b="1" dirty="0"/>
              <a:t>, </a:t>
            </a:r>
            <a:r>
              <a:rPr lang="tr-TR" b="1" dirty="0">
                <a:hlinkClick r:id="rId4"/>
              </a:rPr>
              <a:t>Hal Roberts</a:t>
            </a:r>
            <a:r>
              <a:rPr lang="tr-TR" b="1" dirty="0"/>
              <a:t>, </a:t>
            </a:r>
            <a:r>
              <a:rPr lang="tr-TR" b="1" dirty="0" err="1">
                <a:hlinkClick r:id="rId5"/>
              </a:rPr>
              <a:t>Nikki</a:t>
            </a:r>
            <a:r>
              <a:rPr lang="tr-TR" b="1" dirty="0">
                <a:hlinkClick r:id="rId5"/>
              </a:rPr>
              <a:t> </a:t>
            </a:r>
            <a:r>
              <a:rPr lang="tr-TR" b="1" dirty="0" err="1">
                <a:hlinkClick r:id="rId5"/>
              </a:rPr>
              <a:t>Bourassa</a:t>
            </a:r>
            <a:r>
              <a:rPr lang="tr-TR" b="1" dirty="0"/>
              <a:t>: https://medium.com/berkman-klein-center/understanding-media-and-information-quality-in-an-age-of-artificial-intelligence-automation-a562620c7039</a:t>
            </a:r>
            <a:endParaRPr lang="tr-TR" dirty="0"/>
          </a:p>
        </p:txBody>
      </p:sp>
    </p:spTree>
    <p:extLst>
      <p:ext uri="{BB962C8B-B14F-4D97-AF65-F5344CB8AC3E}">
        <p14:creationId xmlns:p14="http://schemas.microsoft.com/office/powerpoint/2010/main" val="23574871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a:extLst>
              <a:ext uri="{FF2B5EF4-FFF2-40B4-BE49-F238E27FC236}">
                <a16:creationId xmlns:a16="http://schemas.microsoft.com/office/drawing/2014/main" id="{A4015921-AC56-431B-BCC8-EBBC4F8B4B6E}"/>
              </a:ext>
            </a:extLst>
          </p:cNvPr>
          <p:cNvPicPr>
            <a:picLocks noGrp="1" noChangeAspect="1"/>
          </p:cNvPicPr>
          <p:nvPr>
            <p:ph idx="1"/>
          </p:nvPr>
        </p:nvPicPr>
        <p:blipFill>
          <a:blip r:embed="rId2"/>
          <a:stretch>
            <a:fillRect/>
          </a:stretch>
        </p:blipFill>
        <p:spPr>
          <a:xfrm>
            <a:off x="0" y="76200"/>
            <a:ext cx="12192000" cy="6781800"/>
          </a:xfrm>
          <a:prstGeom prst="rect">
            <a:avLst/>
          </a:prstGeom>
        </p:spPr>
      </p:pic>
    </p:spTree>
    <p:extLst>
      <p:ext uri="{BB962C8B-B14F-4D97-AF65-F5344CB8AC3E}">
        <p14:creationId xmlns:p14="http://schemas.microsoft.com/office/powerpoint/2010/main" val="30794735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ABF4572-A244-465F-8651-0C55C3289C5D}"/>
              </a:ext>
            </a:extLst>
          </p:cNvPr>
          <p:cNvSpPr>
            <a:spLocks noGrp="1"/>
          </p:cNvSpPr>
          <p:nvPr>
            <p:ph type="title"/>
          </p:nvPr>
        </p:nvSpPr>
        <p:spPr>
          <a:xfrm>
            <a:off x="838200" y="501374"/>
            <a:ext cx="10515600" cy="995915"/>
          </a:xfrm>
        </p:spPr>
        <p:txBody>
          <a:bodyPr>
            <a:noAutofit/>
          </a:bodyPr>
          <a:lstStyle/>
          <a:p>
            <a:r>
              <a:rPr lang="en-US" sz="2800" b="1" dirty="0"/>
              <a:t>Facebook fined for data breaches in Cambridge Analytica scandal</a:t>
            </a:r>
            <a:br>
              <a:rPr lang="en-US" sz="2800" b="1" dirty="0"/>
            </a:br>
            <a:r>
              <a:rPr lang="en-US" sz="2800" b="1" dirty="0"/>
              <a:t>Firm fined £500,000 for lack of transparency and failing to protect users’ information</a:t>
            </a:r>
            <a:br>
              <a:rPr lang="en-US" sz="2800" b="1" dirty="0"/>
            </a:br>
            <a:endParaRPr lang="tr-TR" sz="2800" b="1" dirty="0"/>
          </a:p>
        </p:txBody>
      </p:sp>
      <p:pic>
        <p:nvPicPr>
          <p:cNvPr id="5" name="İçerik Yer Tutucusu 4">
            <a:extLst>
              <a:ext uri="{FF2B5EF4-FFF2-40B4-BE49-F238E27FC236}">
                <a16:creationId xmlns:a16="http://schemas.microsoft.com/office/drawing/2014/main" id="{1E64F9E6-DDC7-4868-8E77-B30ABECEDB9E}"/>
              </a:ext>
            </a:extLst>
          </p:cNvPr>
          <p:cNvPicPr>
            <a:picLocks noGrp="1" noChangeAspect="1"/>
          </p:cNvPicPr>
          <p:nvPr>
            <p:ph idx="1"/>
          </p:nvPr>
        </p:nvPicPr>
        <p:blipFill>
          <a:blip r:embed="rId2"/>
          <a:stretch>
            <a:fillRect/>
          </a:stretch>
        </p:blipFill>
        <p:spPr>
          <a:xfrm>
            <a:off x="2126985" y="1825625"/>
            <a:ext cx="7252230" cy="4351338"/>
          </a:xfrm>
        </p:spPr>
      </p:pic>
      <p:sp>
        <p:nvSpPr>
          <p:cNvPr id="6" name="Dikdörtgen 5">
            <a:extLst>
              <a:ext uri="{FF2B5EF4-FFF2-40B4-BE49-F238E27FC236}">
                <a16:creationId xmlns:a16="http://schemas.microsoft.com/office/drawing/2014/main" id="{76839313-7B8C-476D-B20D-DF2831E51B8C}"/>
              </a:ext>
            </a:extLst>
          </p:cNvPr>
          <p:cNvSpPr/>
          <p:nvPr/>
        </p:nvSpPr>
        <p:spPr>
          <a:xfrm>
            <a:off x="0" y="6492875"/>
            <a:ext cx="6425832" cy="923330"/>
          </a:xfrm>
          <a:prstGeom prst="rect">
            <a:avLst/>
          </a:prstGeom>
        </p:spPr>
        <p:txBody>
          <a:bodyPr wrap="square">
            <a:spAutoFit/>
          </a:bodyPr>
          <a:lstStyle/>
          <a:p>
            <a:r>
              <a:rPr lang="en-US" dirty="0">
                <a:solidFill>
                  <a:srgbClr val="767676"/>
                </a:solidFill>
                <a:latin typeface="Guardian Text Sans Web"/>
              </a:rPr>
              <a:t>Photograph: Chip </a:t>
            </a:r>
            <a:r>
              <a:rPr lang="en-US" dirty="0" err="1">
                <a:solidFill>
                  <a:srgbClr val="767676"/>
                </a:solidFill>
                <a:latin typeface="Guardian Text Sans Web"/>
              </a:rPr>
              <a:t>Somodevilla</a:t>
            </a:r>
            <a:r>
              <a:rPr lang="en-US" dirty="0">
                <a:solidFill>
                  <a:srgbClr val="767676"/>
                </a:solidFill>
                <a:latin typeface="Guardian Text Sans Web"/>
              </a:rPr>
              <a:t>/Getty Images</a:t>
            </a:r>
            <a:r>
              <a:rPr lang="tr-TR" dirty="0">
                <a:solidFill>
                  <a:srgbClr val="767676"/>
                </a:solidFill>
                <a:latin typeface="Guardian Text Sans Web"/>
              </a:rPr>
              <a:t>: https://www.theguardian.com/technology/2018/jul/11/facebook-fined-for-data-breaches-in-cambridge-analytica-scandal</a:t>
            </a:r>
            <a:endParaRPr lang="tr-TR" dirty="0"/>
          </a:p>
        </p:txBody>
      </p:sp>
    </p:spTree>
    <p:extLst>
      <p:ext uri="{BB962C8B-B14F-4D97-AF65-F5344CB8AC3E}">
        <p14:creationId xmlns:p14="http://schemas.microsoft.com/office/powerpoint/2010/main" val="2629248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BEBD385-8A3F-409E-80F4-803FE3FE2A52}"/>
              </a:ext>
            </a:extLst>
          </p:cNvPr>
          <p:cNvSpPr>
            <a:spLocks noGrp="1"/>
          </p:cNvSpPr>
          <p:nvPr>
            <p:ph type="title"/>
          </p:nvPr>
        </p:nvSpPr>
        <p:spPr/>
        <p:txBody>
          <a:bodyPr/>
          <a:lstStyle/>
          <a:p>
            <a:r>
              <a:rPr lang="tr-TR" b="1" dirty="0"/>
              <a:t>Data </a:t>
            </a:r>
            <a:r>
              <a:rPr lang="tr-TR" b="1" dirty="0" err="1"/>
              <a:t>Protection</a:t>
            </a:r>
            <a:r>
              <a:rPr lang="tr-TR" b="1" dirty="0"/>
              <a:t> </a:t>
            </a:r>
            <a:r>
              <a:rPr lang="tr-TR" b="1" dirty="0" err="1"/>
              <a:t>Laws</a:t>
            </a:r>
            <a:r>
              <a:rPr lang="tr-TR" b="1" dirty="0">
                <a:sym typeface="Symbol" panose="05050102010706020507" pitchFamily="18" charset="2"/>
              </a:rPr>
              <a:t></a:t>
            </a:r>
            <a:r>
              <a:rPr lang="tr-TR" b="1" dirty="0"/>
              <a:t> -1- </a:t>
            </a:r>
          </a:p>
        </p:txBody>
      </p:sp>
      <p:sp>
        <p:nvSpPr>
          <p:cNvPr id="3" name="İçerik Yer Tutucusu 2">
            <a:extLst>
              <a:ext uri="{FF2B5EF4-FFF2-40B4-BE49-F238E27FC236}">
                <a16:creationId xmlns:a16="http://schemas.microsoft.com/office/drawing/2014/main" id="{5746300A-4248-49DE-9649-067C8770C2BB}"/>
              </a:ext>
            </a:extLst>
          </p:cNvPr>
          <p:cNvSpPr>
            <a:spLocks noGrp="1"/>
          </p:cNvSpPr>
          <p:nvPr>
            <p:ph sz="half" idx="1"/>
          </p:nvPr>
        </p:nvSpPr>
        <p:spPr>
          <a:xfrm>
            <a:off x="838200" y="1825625"/>
            <a:ext cx="10648950" cy="4351338"/>
          </a:xfrm>
        </p:spPr>
        <p:txBody>
          <a:bodyPr>
            <a:normAutofit/>
          </a:bodyPr>
          <a:lstStyle/>
          <a:p>
            <a:pPr lvl="1"/>
            <a:r>
              <a:rPr lang="en-US" dirty="0"/>
              <a:t>(</a:t>
            </a:r>
            <a:r>
              <a:rPr lang="en-US" dirty="0" err="1"/>
              <a:t>i</a:t>
            </a:r>
            <a:r>
              <a:rPr lang="en-US" dirty="0"/>
              <a:t>) </a:t>
            </a:r>
            <a:r>
              <a:rPr lang="en-US" b="1" u="sng" dirty="0">
                <a:solidFill>
                  <a:srgbClr val="FF0000"/>
                </a:solidFill>
              </a:rPr>
              <a:t>12</a:t>
            </a:r>
            <a:r>
              <a:rPr lang="tr-TR" b="1" u="sng" dirty="0">
                <a:solidFill>
                  <a:srgbClr val="FF0000"/>
                </a:solidFill>
              </a:rPr>
              <a:t>9</a:t>
            </a:r>
            <a:r>
              <a:rPr lang="en-US" b="1" u="sng" dirty="0">
                <a:solidFill>
                  <a:srgbClr val="FF0000"/>
                </a:solidFill>
              </a:rPr>
              <a:t> countries now have data privacy laws </a:t>
            </a:r>
            <a:r>
              <a:rPr lang="tr-TR" dirty="0"/>
              <a:t>(25 </a:t>
            </a:r>
            <a:r>
              <a:rPr lang="tr-TR" dirty="0" err="1"/>
              <a:t>African</a:t>
            </a:r>
            <a:r>
              <a:rPr lang="tr-TR" dirty="0"/>
              <a:t> </a:t>
            </a:r>
            <a:r>
              <a:rPr lang="tr-TR" dirty="0" err="1"/>
              <a:t>countries</a:t>
            </a:r>
            <a:r>
              <a:rPr lang="tr-TR" dirty="0"/>
              <a:t>) </a:t>
            </a:r>
            <a:r>
              <a:rPr lang="en-US" dirty="0"/>
              <a:t>which at least meet the ten minimum standards set by international agreements as early as 1980</a:t>
            </a:r>
            <a:r>
              <a:rPr lang="tr-TR" dirty="0"/>
              <a:t>;</a:t>
            </a:r>
            <a:r>
              <a:rPr lang="en-US" dirty="0"/>
              <a:t> </a:t>
            </a:r>
            <a:endParaRPr lang="tr-TR" dirty="0"/>
          </a:p>
          <a:p>
            <a:pPr lvl="1"/>
            <a:r>
              <a:rPr lang="en-US" dirty="0"/>
              <a:t>(ii) 60% of these laws are from outside Europe; </a:t>
            </a:r>
            <a:endParaRPr lang="tr-TR" dirty="0"/>
          </a:p>
          <a:p>
            <a:pPr lvl="1"/>
            <a:r>
              <a:rPr lang="en-US" dirty="0"/>
              <a:t>(iii) 4</a:t>
            </a:r>
            <a:r>
              <a:rPr lang="tr-TR" dirty="0"/>
              <a:t>7</a:t>
            </a:r>
            <a:r>
              <a:rPr lang="en-US" dirty="0"/>
              <a:t> of the 12</a:t>
            </a:r>
            <a:r>
              <a:rPr lang="tr-TR" dirty="0"/>
              <a:t>9</a:t>
            </a:r>
            <a:r>
              <a:rPr lang="en-US" dirty="0"/>
              <a:t> laws have been enacted this decade, an average of 5 new laws per annum; </a:t>
            </a:r>
            <a:endParaRPr lang="tr-TR" dirty="0"/>
          </a:p>
          <a:p>
            <a:pPr lvl="1"/>
            <a:r>
              <a:rPr lang="en-US" dirty="0"/>
              <a:t>(iv) At least 3</a:t>
            </a:r>
            <a:r>
              <a:rPr lang="tr-TR" dirty="0"/>
              <a:t>3</a:t>
            </a:r>
            <a:r>
              <a:rPr lang="en-US" dirty="0"/>
              <a:t> further countries have official Bills in the legislative process; and (v) Many countries (not only in the EU) are now enacting, or have already enacted, new laws to strengthen their original DP laws. </a:t>
            </a:r>
            <a:endParaRPr lang="tr-TR" dirty="0"/>
          </a:p>
          <a:p>
            <a:r>
              <a:rPr lang="tr-TR" sz="1700" i="1" dirty="0">
                <a:sym typeface="Symbol" panose="05050102010706020507" pitchFamily="18" charset="2"/>
              </a:rPr>
              <a:t> </a:t>
            </a:r>
            <a:r>
              <a:rPr lang="tr-TR" sz="1700" i="1" dirty="0" err="1">
                <a:sym typeface="Symbol" panose="05050102010706020507" pitchFamily="18" charset="2"/>
              </a:rPr>
              <a:t>Graham</a:t>
            </a:r>
            <a:r>
              <a:rPr lang="tr-TR" sz="1700" i="1" dirty="0">
                <a:sym typeface="Symbol" panose="05050102010706020507" pitchFamily="18" charset="2"/>
              </a:rPr>
              <a:t> </a:t>
            </a:r>
            <a:r>
              <a:rPr lang="tr-TR" sz="1700" i="1" dirty="0" err="1">
                <a:sym typeface="Symbol" panose="05050102010706020507" pitchFamily="18" charset="2"/>
              </a:rPr>
              <a:t>Greenleaf</a:t>
            </a:r>
            <a:r>
              <a:rPr lang="tr-TR" sz="1700" i="1" dirty="0">
                <a:sym typeface="Symbol" panose="05050102010706020507" pitchFamily="18" charset="2"/>
              </a:rPr>
              <a:t>: </a:t>
            </a:r>
            <a:r>
              <a:rPr lang="en-US" sz="1700" i="1" dirty="0"/>
              <a:t>Global Convergence of Data Privacy Standards and Laws: Speaking Notes for the European Commission Events on the Launch of the General Data Protection Regulation (GDPR) in Brussels &amp; New Delhi, 25 May 2018</a:t>
            </a:r>
            <a:r>
              <a:rPr lang="tr-TR" sz="1700" i="1" dirty="0"/>
              <a:t>, </a:t>
            </a:r>
            <a:r>
              <a:rPr lang="en-US" sz="1700" i="1" u="sng" dirty="0">
                <a:hlinkClick r:id="rId2"/>
              </a:rPr>
              <a:t>UNSW Law Research Paper No. 18-56</a:t>
            </a:r>
            <a:r>
              <a:rPr lang="tr-TR" sz="1700" i="1" u="sng" dirty="0"/>
              <a:t>, </a:t>
            </a:r>
            <a:r>
              <a:rPr lang="en-US" sz="1700" i="1" dirty="0"/>
              <a:t>8 Pages Posted: 12 Jun 2018 Last revised: 24 Aug 2018</a:t>
            </a:r>
          </a:p>
          <a:p>
            <a:pPr marL="457200" lvl="1" indent="0">
              <a:buNone/>
            </a:pPr>
            <a:endParaRPr lang="tr-TR" dirty="0"/>
          </a:p>
        </p:txBody>
      </p:sp>
    </p:spTree>
    <p:extLst>
      <p:ext uri="{BB962C8B-B14F-4D97-AF65-F5344CB8AC3E}">
        <p14:creationId xmlns:p14="http://schemas.microsoft.com/office/powerpoint/2010/main" val="13549439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Italian regulator fines Facebook £8.9m for misleading users</a:t>
            </a:r>
            <a:br>
              <a:rPr lang="en-US" dirty="0"/>
            </a:br>
            <a:endParaRPr lang="tr-TR" dirty="0"/>
          </a:p>
        </p:txBody>
      </p:sp>
      <p:sp>
        <p:nvSpPr>
          <p:cNvPr id="3" name="Content Placeholder 2"/>
          <p:cNvSpPr>
            <a:spLocks noGrp="1"/>
          </p:cNvSpPr>
          <p:nvPr>
            <p:ph idx="1"/>
          </p:nvPr>
        </p:nvSpPr>
        <p:spPr/>
        <p:txBody>
          <a:bodyPr>
            <a:normAutofit fontScale="55000" lnSpcReduction="20000"/>
          </a:bodyPr>
          <a:lstStyle/>
          <a:p>
            <a:r>
              <a:rPr lang="en-US" dirty="0"/>
              <a:t>Company </a:t>
            </a:r>
            <a:r>
              <a:rPr lang="en-US" dirty="0" err="1"/>
              <a:t>criticised</a:t>
            </a:r>
            <a:r>
              <a:rPr lang="en-US" dirty="0"/>
              <a:t> over data misuse and ordered to issue an apology on its website and app</a:t>
            </a:r>
          </a:p>
          <a:p>
            <a:r>
              <a:rPr lang="en-US" dirty="0"/>
              <a:t>The two fines issued by Italy’s competition watchdog are some of the largest levied against the social media company for data misuse, dwarfing </a:t>
            </a:r>
            <a:r>
              <a:rPr lang="en-US" dirty="0">
                <a:hlinkClick r:id="rId2"/>
              </a:rPr>
              <a:t>the £500,000 fine</a:t>
            </a:r>
            <a:r>
              <a:rPr lang="en-US" dirty="0"/>
              <a:t> levied by the British Information Commissioner’s Office in September – the maximum that body was able to issue.</a:t>
            </a:r>
          </a:p>
          <a:p>
            <a:r>
              <a:rPr lang="en-US" dirty="0"/>
              <a:t>The Italian regulator found that Facebook had breached articles 21, 22, 24 and 25 of the country’s consumer code by:</a:t>
            </a:r>
          </a:p>
          <a:p>
            <a:r>
              <a:rPr lang="en-US" dirty="0"/>
              <a:t>Misleading users in the sign-up process about the extent to which the data they provide would be used for commercial purposes.</a:t>
            </a:r>
          </a:p>
          <a:p>
            <a:r>
              <a:rPr lang="en-US" dirty="0" err="1"/>
              <a:t>Emphasising</a:t>
            </a:r>
            <a:r>
              <a:rPr lang="en-US" dirty="0"/>
              <a:t> only the free nature of the service, without informing users of the “profitable ends that underlie the provision of the social network”, and so encouraging them to make a decision of a commercial nature that they would not have taken if they were in full possession of the facts.</a:t>
            </a:r>
          </a:p>
          <a:p>
            <a:r>
              <a:rPr lang="en-US" dirty="0"/>
              <a:t>Forcing an “aggressive practice” on registered users by transmitting their data from Facebook to third parties, and vice versa, for commercial purposes.</a:t>
            </a:r>
          </a:p>
          <a:p>
            <a:r>
              <a:rPr lang="en-US" dirty="0"/>
              <a:t>The company was specifically </a:t>
            </a:r>
            <a:r>
              <a:rPr lang="en-US" dirty="0" err="1"/>
              <a:t>criticised</a:t>
            </a:r>
            <a:r>
              <a:rPr lang="en-US" dirty="0"/>
              <a:t> for the default setting of the Facebook Platform services, which in the words of the regulator, “prepares the transmission of user data to individual websites/apps without express consent” from users.</a:t>
            </a:r>
          </a:p>
          <a:p>
            <a:r>
              <a:rPr lang="en-US" dirty="0">
                <a:hlinkClick r:id="rId3"/>
              </a:rPr>
              <a:t>https://amp.theguardian.com/technology/2018/dec/07/italian-regulator-fines-facebook-89m-for-misleading-users?__twitter_impression=true</a:t>
            </a:r>
            <a:r>
              <a:rPr lang="en-US" dirty="0"/>
              <a:t> </a:t>
            </a:r>
          </a:p>
          <a:p>
            <a:endParaRPr lang="tr-TR" dirty="0"/>
          </a:p>
        </p:txBody>
      </p:sp>
    </p:spTree>
    <p:extLst>
      <p:ext uri="{BB962C8B-B14F-4D97-AF65-F5344CB8AC3E}">
        <p14:creationId xmlns:p14="http://schemas.microsoft.com/office/powerpoint/2010/main" val="39839165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A4B6A99-7FCE-4731-B67D-7794BA30D09E}"/>
              </a:ext>
            </a:extLst>
          </p:cNvPr>
          <p:cNvSpPr>
            <a:spLocks noGrp="1"/>
          </p:cNvSpPr>
          <p:nvPr>
            <p:ph type="title"/>
          </p:nvPr>
        </p:nvSpPr>
        <p:spPr/>
        <p:txBody>
          <a:bodyPr>
            <a:normAutofit fontScale="90000"/>
          </a:bodyPr>
          <a:lstStyle/>
          <a:p>
            <a:r>
              <a:rPr lang="en-US" b="1" dirty="0"/>
              <a:t>New Documents Show That Facebook Has Never Deserved Your Trust</a:t>
            </a:r>
            <a:br>
              <a:rPr lang="en-US" b="1" dirty="0"/>
            </a:br>
            <a:endParaRPr lang="tr-TR" dirty="0"/>
          </a:p>
        </p:txBody>
      </p:sp>
      <p:sp>
        <p:nvSpPr>
          <p:cNvPr id="3" name="İçerik Yer Tutucusu 2">
            <a:extLst>
              <a:ext uri="{FF2B5EF4-FFF2-40B4-BE49-F238E27FC236}">
                <a16:creationId xmlns:a16="http://schemas.microsoft.com/office/drawing/2014/main" id="{27FFC1AF-C024-4675-9CD4-3D283CF3B0C4}"/>
              </a:ext>
            </a:extLst>
          </p:cNvPr>
          <p:cNvSpPr>
            <a:spLocks noGrp="1"/>
          </p:cNvSpPr>
          <p:nvPr>
            <p:ph idx="1"/>
          </p:nvPr>
        </p:nvSpPr>
        <p:spPr/>
        <p:txBody>
          <a:bodyPr/>
          <a:lstStyle/>
          <a:p>
            <a:r>
              <a:rPr lang="tr-TR" dirty="0"/>
              <a:t>A</a:t>
            </a:r>
            <a:r>
              <a:rPr lang="en-US" dirty="0"/>
              <a:t> member of the United Kingdom’s Parliament published a </a:t>
            </a:r>
            <a:r>
              <a:rPr lang="en-US" u="sng" dirty="0">
                <a:hlinkClick r:id="rId2"/>
              </a:rPr>
              <a:t>trove of internal documents</a:t>
            </a:r>
            <a:r>
              <a:rPr lang="en-US" dirty="0"/>
              <a:t> from Facebook, obtained as part of a lawsuit by a firm called Six4Three. The emails, memos, and slides shed new light on Facebook’s private behavior before, during, and after the events leading to the </a:t>
            </a:r>
            <a:r>
              <a:rPr lang="en-US" u="sng" dirty="0">
                <a:hlinkClick r:id="rId3"/>
              </a:rPr>
              <a:t>Cambridge Analytica scandal</a:t>
            </a:r>
            <a:r>
              <a:rPr lang="en-US" dirty="0"/>
              <a:t>.</a:t>
            </a:r>
            <a:endParaRPr lang="tr-TR" dirty="0"/>
          </a:p>
          <a:p>
            <a:endParaRPr lang="tr-TR" i="1" dirty="0"/>
          </a:p>
          <a:p>
            <a:r>
              <a:rPr lang="tr-TR" i="1" dirty="0"/>
              <a:t>https://www.parliament.uk/documents/commons-committees/culture-media-and-sport/Note-by-Chair-and-selected-documents-ordered-from-Six4Three.pdf</a:t>
            </a:r>
          </a:p>
        </p:txBody>
      </p:sp>
    </p:spTree>
    <p:extLst>
      <p:ext uri="{BB962C8B-B14F-4D97-AF65-F5344CB8AC3E}">
        <p14:creationId xmlns:p14="http://schemas.microsoft.com/office/powerpoint/2010/main" val="38371718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357C78F4-B7D1-4DC3-9937-8A57100B1AA4}"/>
              </a:ext>
            </a:extLst>
          </p:cNvPr>
          <p:cNvPicPr>
            <a:picLocks noGrp="1" noChangeAspect="1"/>
          </p:cNvPicPr>
          <p:nvPr>
            <p:ph idx="1"/>
          </p:nvPr>
        </p:nvPicPr>
        <p:blipFill>
          <a:blip r:embed="rId2"/>
          <a:stretch>
            <a:fillRect/>
          </a:stretch>
        </p:blipFill>
        <p:spPr>
          <a:xfrm>
            <a:off x="0" y="0"/>
            <a:ext cx="12258675" cy="6858000"/>
          </a:xfrm>
        </p:spPr>
      </p:pic>
    </p:spTree>
    <p:extLst>
      <p:ext uri="{BB962C8B-B14F-4D97-AF65-F5344CB8AC3E}">
        <p14:creationId xmlns:p14="http://schemas.microsoft.com/office/powerpoint/2010/main" val="22870653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BA992C5-7D5D-4A86-B7E8-A62A644DF00B}"/>
              </a:ext>
            </a:extLst>
          </p:cNvPr>
          <p:cNvSpPr>
            <a:spLocks noGrp="1"/>
          </p:cNvSpPr>
          <p:nvPr>
            <p:ph idx="1"/>
          </p:nvPr>
        </p:nvSpPr>
        <p:spPr/>
        <p:txBody>
          <a:bodyPr/>
          <a:lstStyle/>
          <a:p>
            <a:r>
              <a:rPr lang="en-US" b="1" dirty="0">
                <a:solidFill>
                  <a:srgbClr val="FF0000"/>
                </a:solidFill>
              </a:rPr>
              <a:t>Big data analytics and artificial intelligence systems have made it possible to gather, combine, </a:t>
            </a:r>
            <a:r>
              <a:rPr lang="en-US" b="1" dirty="0" err="1">
                <a:solidFill>
                  <a:srgbClr val="FF0000"/>
                </a:solidFill>
              </a:rPr>
              <a:t>analy</a:t>
            </a:r>
            <a:r>
              <a:rPr lang="tr-TR" b="1" dirty="0">
                <a:solidFill>
                  <a:srgbClr val="FF0000"/>
                </a:solidFill>
              </a:rPr>
              <a:t>z</a:t>
            </a:r>
            <a:r>
              <a:rPr lang="en-US" b="1" dirty="0">
                <a:solidFill>
                  <a:srgbClr val="FF0000"/>
                </a:solidFill>
              </a:rPr>
              <a:t>e and indefinitely store massive volumes of data</a:t>
            </a:r>
            <a:r>
              <a:rPr lang="en-US" dirty="0"/>
              <a:t>. Over the past two decades, a dominant business model for most web-based services has emerged which relies on tracking people online and gathering data on their character, health, relationships and thoughts and opinions with a view to generating digital advertising revenue.</a:t>
            </a:r>
            <a:endParaRPr lang="tr-TR" dirty="0"/>
          </a:p>
          <a:p>
            <a:endParaRPr lang="tr-TR" dirty="0"/>
          </a:p>
        </p:txBody>
      </p:sp>
    </p:spTree>
    <p:extLst>
      <p:ext uri="{BB962C8B-B14F-4D97-AF65-F5344CB8AC3E}">
        <p14:creationId xmlns:p14="http://schemas.microsoft.com/office/powerpoint/2010/main" val="10263194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7296D1E-927B-4730-ADAB-C794F398007E}"/>
              </a:ext>
            </a:extLst>
          </p:cNvPr>
          <p:cNvSpPr>
            <a:spLocks noGrp="1"/>
          </p:cNvSpPr>
          <p:nvPr>
            <p:ph idx="1"/>
          </p:nvPr>
        </p:nvSpPr>
        <p:spPr>
          <a:xfrm>
            <a:off x="838200" y="342900"/>
            <a:ext cx="10515600" cy="5834063"/>
          </a:xfrm>
        </p:spPr>
        <p:txBody>
          <a:bodyPr>
            <a:normAutofit fontScale="92500" lnSpcReduction="20000"/>
          </a:bodyPr>
          <a:lstStyle/>
          <a:p>
            <a:r>
              <a:rPr lang="en-US" dirty="0"/>
              <a:t>The ensuing debate has revolved around the misleading, false or scurrilous information (‘content’) served to people with the intention of influencing political discourse and elections, a phenomenon come to be labelled </a:t>
            </a:r>
            <a:r>
              <a:rPr lang="en-US" b="1" dirty="0">
                <a:solidFill>
                  <a:srgbClr val="FF0000"/>
                </a:solidFill>
              </a:rPr>
              <a:t>‘fake news’ or ‘online disinformation’</a:t>
            </a:r>
            <a:r>
              <a:rPr lang="en-US" dirty="0"/>
              <a:t>. </a:t>
            </a:r>
            <a:endParaRPr lang="tr-TR" dirty="0"/>
          </a:p>
          <a:p>
            <a:r>
              <a:rPr lang="en-US" dirty="0"/>
              <a:t>Solutions have focused on </a:t>
            </a:r>
            <a:r>
              <a:rPr lang="en-US" b="1" dirty="0">
                <a:solidFill>
                  <a:srgbClr val="FF0000"/>
                </a:solidFill>
              </a:rPr>
              <a:t>transparency measures</a:t>
            </a:r>
            <a:r>
              <a:rPr lang="en-US" dirty="0"/>
              <a:t>, exposing the source of information while neglecting the accountability of players in the ecosystem who profit from harmful </a:t>
            </a:r>
            <a:r>
              <a:rPr lang="en-US" dirty="0" err="1"/>
              <a:t>behaviour</a:t>
            </a:r>
            <a:r>
              <a:rPr lang="en-US" dirty="0"/>
              <a:t>. Meanwhile market concentration and the rise of platform dominance present a new threat to media pluralism.</a:t>
            </a:r>
            <a:endParaRPr lang="tr-TR" dirty="0"/>
          </a:p>
          <a:p>
            <a:r>
              <a:rPr lang="en-US" b="1" dirty="0">
                <a:solidFill>
                  <a:srgbClr val="FF0000"/>
                </a:solidFill>
              </a:rPr>
              <a:t> For the EDPS, this crisis of confidence in the digital ecosystem illustrates the mutual dependency of privacy and freedom of expression. </a:t>
            </a:r>
            <a:r>
              <a:rPr lang="en-US" dirty="0"/>
              <a:t>The diminution of intimate space available to people, as a result of unavoidable surveillance by companies and governments, has a chilling effect on people’s ability and willingness to express themselves and form relationships freely, including in the civic sphere so essential to the health of democracy. </a:t>
            </a:r>
            <a:endParaRPr lang="tr-TR" dirty="0"/>
          </a:p>
          <a:p>
            <a:r>
              <a:rPr lang="en-US" dirty="0"/>
              <a:t>This Opinion is therefore concerned with the way personal information is used in order to </a:t>
            </a:r>
            <a:r>
              <a:rPr lang="en-US" b="1" dirty="0">
                <a:solidFill>
                  <a:srgbClr val="FF0000"/>
                </a:solidFill>
              </a:rPr>
              <a:t>micro-target individuals and groups with specific content, the fundamental rights and values at stake, and relevant laws for mitigating the threats</a:t>
            </a:r>
            <a:r>
              <a:rPr lang="en-US" dirty="0"/>
              <a:t>.</a:t>
            </a:r>
            <a:endParaRPr lang="tr-TR" dirty="0"/>
          </a:p>
        </p:txBody>
      </p:sp>
    </p:spTree>
    <p:extLst>
      <p:ext uri="{BB962C8B-B14F-4D97-AF65-F5344CB8AC3E}">
        <p14:creationId xmlns:p14="http://schemas.microsoft.com/office/powerpoint/2010/main" val="37809754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DA45474-3244-41E0-8895-0E9BCC11FCDE}"/>
              </a:ext>
            </a:extLst>
          </p:cNvPr>
          <p:cNvSpPr>
            <a:spLocks noGrp="1"/>
          </p:cNvSpPr>
          <p:nvPr>
            <p:ph type="title"/>
          </p:nvPr>
        </p:nvSpPr>
        <p:spPr/>
        <p:txBody>
          <a:bodyPr>
            <a:noAutofit/>
          </a:bodyPr>
          <a:lstStyle/>
          <a:p>
            <a:r>
              <a:rPr lang="en-US" sz="3200" b="1" dirty="0">
                <a:solidFill>
                  <a:srgbClr val="FF0000"/>
                </a:solidFill>
              </a:rPr>
              <a:t>The </a:t>
            </a:r>
            <a:r>
              <a:rPr lang="tr-TR" sz="3200" b="1" dirty="0">
                <a:solidFill>
                  <a:srgbClr val="FF0000"/>
                </a:solidFill>
              </a:rPr>
              <a:t>F</a:t>
            </a:r>
            <a:r>
              <a:rPr lang="en-US" sz="3200" b="1" dirty="0" err="1">
                <a:solidFill>
                  <a:srgbClr val="FF0000"/>
                </a:solidFill>
              </a:rPr>
              <a:t>uture</a:t>
            </a:r>
            <a:r>
              <a:rPr lang="en-US" sz="3200" b="1" dirty="0">
                <a:solidFill>
                  <a:srgbClr val="FF0000"/>
                </a:solidFill>
              </a:rPr>
              <a:t> of </a:t>
            </a:r>
            <a:r>
              <a:rPr lang="tr-TR" sz="3200" b="1" dirty="0">
                <a:solidFill>
                  <a:srgbClr val="FF0000"/>
                </a:solidFill>
              </a:rPr>
              <a:t>T</a:t>
            </a:r>
            <a:r>
              <a:rPr lang="en-US" sz="3200" b="1" dirty="0" err="1">
                <a:solidFill>
                  <a:srgbClr val="FF0000"/>
                </a:solidFill>
              </a:rPr>
              <a:t>echnology</a:t>
            </a:r>
            <a:r>
              <a:rPr lang="en-US" sz="3200" b="1" dirty="0">
                <a:solidFill>
                  <a:srgbClr val="FF0000"/>
                </a:solidFill>
              </a:rPr>
              <a:t> </a:t>
            </a:r>
            <a:r>
              <a:rPr lang="tr-TR" sz="3200" b="1" dirty="0">
                <a:solidFill>
                  <a:srgbClr val="FF0000"/>
                </a:solidFill>
              </a:rPr>
              <a:t>L</a:t>
            </a:r>
            <a:r>
              <a:rPr lang="en-US" sz="3200" b="1" dirty="0">
                <a:solidFill>
                  <a:srgbClr val="FF0000"/>
                </a:solidFill>
              </a:rPr>
              <a:t>aw:</a:t>
            </a:r>
            <a:r>
              <a:rPr lang="en-US" sz="3200" b="1" dirty="0"/>
              <a:t> </a:t>
            </a:r>
            <a:r>
              <a:rPr lang="tr-TR" sz="3200" b="1" dirty="0"/>
              <a:t>T</a:t>
            </a:r>
            <a:r>
              <a:rPr lang="en-US" sz="3200" b="1" dirty="0" err="1"/>
              <a:t>hree</a:t>
            </a:r>
            <a:r>
              <a:rPr lang="en-US" sz="3200" b="1" dirty="0"/>
              <a:t> </a:t>
            </a:r>
            <a:r>
              <a:rPr lang="tr-TR" sz="3200" b="1" dirty="0"/>
              <a:t>L</a:t>
            </a:r>
            <a:r>
              <a:rPr lang="en-US" sz="3200" b="1" dirty="0" err="1"/>
              <a:t>evels</a:t>
            </a:r>
            <a:r>
              <a:rPr lang="en-US" sz="3200" b="1" dirty="0"/>
              <a:t> of </a:t>
            </a:r>
            <a:r>
              <a:rPr lang="tr-TR" sz="3200" b="1" dirty="0"/>
              <a:t>I</a:t>
            </a:r>
            <a:r>
              <a:rPr lang="en-US" sz="3200" b="1" dirty="0" err="1"/>
              <a:t>mpact</a:t>
            </a:r>
            <a:r>
              <a:rPr lang="en-US" sz="3200" b="1" dirty="0"/>
              <a:t> </a:t>
            </a:r>
            <a:r>
              <a:rPr lang="tr-TR" sz="3200" b="1" dirty="0"/>
              <a:t>A</a:t>
            </a:r>
            <a:r>
              <a:rPr lang="en-US" sz="3200" b="1" dirty="0" err="1"/>
              <a:t>ssessment</a:t>
            </a:r>
            <a:r>
              <a:rPr lang="en-US" sz="3200" b="1" dirty="0"/>
              <a:t> and </a:t>
            </a:r>
            <a:r>
              <a:rPr lang="tr-TR" sz="3200" b="1" dirty="0"/>
              <a:t>D</a:t>
            </a:r>
            <a:r>
              <a:rPr lang="en-US" sz="3200" b="1" dirty="0" err="1"/>
              <a:t>emocracy</a:t>
            </a:r>
            <a:r>
              <a:rPr lang="en-US" sz="3200" b="1" dirty="0"/>
              <a:t>, </a:t>
            </a:r>
            <a:r>
              <a:rPr lang="tr-TR" sz="3200" b="1" dirty="0"/>
              <a:t>R</a:t>
            </a:r>
            <a:r>
              <a:rPr lang="en-US" sz="3200" b="1" dirty="0" err="1"/>
              <a:t>ule</a:t>
            </a:r>
            <a:r>
              <a:rPr lang="en-US" sz="3200" b="1" dirty="0"/>
              <a:t> of </a:t>
            </a:r>
            <a:r>
              <a:rPr lang="tr-TR" sz="3200" b="1" dirty="0"/>
              <a:t>L</a:t>
            </a:r>
            <a:r>
              <a:rPr lang="en-US" sz="3200" b="1" dirty="0"/>
              <a:t>aw and </a:t>
            </a:r>
            <a:r>
              <a:rPr lang="tr-TR" sz="3200" b="1" dirty="0"/>
              <a:t>H</a:t>
            </a:r>
            <a:r>
              <a:rPr lang="en-US" sz="3200" b="1" dirty="0" err="1"/>
              <a:t>uman</a:t>
            </a:r>
            <a:r>
              <a:rPr lang="en-US" sz="3200" b="1" dirty="0"/>
              <a:t> </a:t>
            </a:r>
            <a:r>
              <a:rPr lang="tr-TR" sz="3200" b="1" dirty="0"/>
              <a:t>R</a:t>
            </a:r>
            <a:r>
              <a:rPr lang="en-US" sz="3200" b="1" dirty="0" err="1"/>
              <a:t>ights</a:t>
            </a:r>
            <a:r>
              <a:rPr lang="en-US" sz="3200" b="1" dirty="0"/>
              <a:t> by </a:t>
            </a:r>
            <a:r>
              <a:rPr lang="tr-TR" sz="3200" b="1" dirty="0"/>
              <a:t>D</a:t>
            </a:r>
            <a:r>
              <a:rPr lang="en-US" sz="3200" b="1" dirty="0" err="1"/>
              <a:t>esign</a:t>
            </a:r>
            <a:r>
              <a:rPr lang="en-US" sz="3200" b="1" dirty="0"/>
              <a:t> in AI</a:t>
            </a:r>
            <a:r>
              <a:rPr lang="en-US" sz="3200" b="1" dirty="0">
                <a:sym typeface="Symbol" panose="05050102010706020507" pitchFamily="18" charset="2"/>
              </a:rPr>
              <a:t></a:t>
            </a:r>
            <a:br>
              <a:rPr lang="en-US" sz="3200" b="1" dirty="0"/>
            </a:br>
            <a:endParaRPr lang="tr-TR" sz="3200" dirty="0"/>
          </a:p>
        </p:txBody>
      </p:sp>
      <p:sp>
        <p:nvSpPr>
          <p:cNvPr id="3" name="İçerik Yer Tutucusu 2">
            <a:extLst>
              <a:ext uri="{FF2B5EF4-FFF2-40B4-BE49-F238E27FC236}">
                <a16:creationId xmlns:a16="http://schemas.microsoft.com/office/drawing/2014/main" id="{35F434FE-FA56-42B9-BDAB-1CF7027E70A2}"/>
              </a:ext>
            </a:extLst>
          </p:cNvPr>
          <p:cNvSpPr>
            <a:spLocks noGrp="1"/>
          </p:cNvSpPr>
          <p:nvPr>
            <p:ph idx="1"/>
          </p:nvPr>
        </p:nvSpPr>
        <p:spPr>
          <a:xfrm>
            <a:off x="838200" y="1528764"/>
            <a:ext cx="10515600" cy="5329236"/>
          </a:xfrm>
        </p:spPr>
        <p:txBody>
          <a:bodyPr>
            <a:normAutofit fontScale="40000" lnSpcReduction="20000"/>
          </a:bodyPr>
          <a:lstStyle/>
          <a:p>
            <a:endParaRPr lang="en-US" b="1" dirty="0"/>
          </a:p>
          <a:p>
            <a:r>
              <a:rPr lang="en-US" sz="4000" dirty="0"/>
              <a:t>What would be necessary to strengthen trust in technology in the age of Artificial Intelligence, in which high technology increasingly colonizes every aspect of life, is obligatory impact assessments for new technologies on three levels</a:t>
            </a:r>
            <a:r>
              <a:rPr lang="tr-TR" sz="4000" dirty="0"/>
              <a:t>:</a:t>
            </a:r>
          </a:p>
          <a:p>
            <a:pPr lvl="1"/>
            <a:r>
              <a:rPr lang="tr-TR" sz="4000" b="1" dirty="0"/>
              <a:t>First, </a:t>
            </a:r>
            <a:r>
              <a:rPr lang="en-US" sz="4000" b="1" dirty="0"/>
              <a:t>the parliamentary technology impact assessment, on the level of policy making and legislation</a:t>
            </a:r>
            <a:r>
              <a:rPr lang="en-US" sz="4000" dirty="0"/>
              <a:t>, in order to ascertain whether essential interests are touched on by the technology in question and thus what legislation to put in place to guarantee the public interest in that context.</a:t>
            </a:r>
            <a:endParaRPr lang="tr-TR" sz="4000" dirty="0"/>
          </a:p>
          <a:p>
            <a:pPr lvl="1"/>
            <a:r>
              <a:rPr lang="en-US" sz="4000" b="1" dirty="0"/>
              <a:t>Second, on the level of the developers and users of such technology</a:t>
            </a:r>
            <a:r>
              <a:rPr lang="en-US" sz="4000" dirty="0"/>
              <a:t>. For AI, it would certainly be warranted to extend by law the obligation of an impact assessment, which already exists when AI is processing personal data in the context of automated decision making,</a:t>
            </a:r>
            <a:r>
              <a:rPr lang="en-US" sz="4000" b="1" baseline="30000" dirty="0">
                <a:hlinkClick r:id="rId3"/>
              </a:rPr>
              <a:t>31</a:t>
            </a:r>
            <a:r>
              <a:rPr lang="en-US" sz="4000" dirty="0"/>
              <a:t> to all aspects of democracy, rule of law and fundamental rights, at least when AI has the potential to be used in the context of the exercise of public power, the democratic and political sphere or in the provision of services of general use, independent of whether personal data are processed or not.</a:t>
            </a:r>
            <a:endParaRPr lang="tr-TR" sz="4000" dirty="0"/>
          </a:p>
          <a:p>
            <a:pPr lvl="1"/>
            <a:r>
              <a:rPr lang="en-US" sz="4000" b="1" dirty="0"/>
              <a:t>Third, individuals concerned by the use of AI should have a right, to be introduced by law, to an explanation of how the AI functions, what logic it follows, and how its use affects the interests of the individual concerned, thus the individual impacts of the use of AI on a person, even if the AI does not process personal data, in which case there is already a right to such information under GDPR</a:t>
            </a:r>
            <a:r>
              <a:rPr lang="en-US" sz="4000" dirty="0"/>
              <a:t>.</a:t>
            </a:r>
            <a:endParaRPr lang="tr-TR" sz="4000" dirty="0"/>
          </a:p>
          <a:p>
            <a:pPr lvl="1"/>
            <a:r>
              <a:rPr lang="en-US" sz="4000" i="1" dirty="0">
                <a:solidFill>
                  <a:srgbClr val="FF0000"/>
                </a:solidFill>
              </a:rPr>
              <a:t>A new intensity of three-level impact assessment of technology is a necessary component of a new intensity of the dialogue between technology and democracy which is vital at a time when we are entering a world in which technologies like AI become all-pervasive and are actually incorporating and executing the rules according to which we live in large part.</a:t>
            </a:r>
            <a:endParaRPr lang="tr-TR" sz="4000" b="1" i="1" dirty="0">
              <a:solidFill>
                <a:srgbClr val="FF0000"/>
              </a:solidFill>
            </a:endParaRPr>
          </a:p>
          <a:p>
            <a:endParaRPr lang="tr-TR" sz="4000" b="1" dirty="0"/>
          </a:p>
          <a:p>
            <a:endParaRPr lang="tr-TR" sz="4000" b="1" dirty="0"/>
          </a:p>
          <a:p>
            <a:r>
              <a:rPr lang="en-US" sz="4000" b="1" dirty="0">
                <a:sym typeface="Symbol" panose="05050102010706020507" pitchFamily="18" charset="2"/>
              </a:rPr>
              <a:t></a:t>
            </a:r>
            <a:r>
              <a:rPr lang="tr-TR" sz="4000" b="1" dirty="0">
                <a:sym typeface="Symbol" panose="05050102010706020507" pitchFamily="18" charset="2"/>
              </a:rPr>
              <a:t> Paul </a:t>
            </a:r>
            <a:r>
              <a:rPr lang="tr-TR" sz="4000" b="1" dirty="0" err="1">
                <a:sym typeface="Symbol" panose="05050102010706020507" pitchFamily="18" charset="2"/>
              </a:rPr>
              <a:t>Nemitz</a:t>
            </a:r>
            <a:r>
              <a:rPr lang="tr-TR" sz="4000" b="1" dirty="0">
                <a:sym typeface="Symbol" panose="05050102010706020507" pitchFamily="18" charset="2"/>
              </a:rPr>
              <a:t>, </a:t>
            </a:r>
            <a:r>
              <a:rPr lang="en-US" sz="4000" b="1" dirty="0">
                <a:hlinkClick r:id="rId4" tooltip="Constitutional democracy and technology in the age of artificial intelligence"/>
              </a:rPr>
              <a:t>Constitutional democracy and technology in the age of artificial intelligence </a:t>
            </a:r>
            <a:r>
              <a:rPr lang="en-US" sz="4000" dirty="0">
                <a:hlinkClick r:id="rId4" tooltip="Paul Nemitz"/>
              </a:rPr>
              <a:t>Paul </a:t>
            </a:r>
            <a:r>
              <a:rPr lang="en-US" sz="4000" dirty="0" err="1">
                <a:hlinkClick r:id="rId4" tooltip="Paul Nemitz"/>
              </a:rPr>
              <a:t>Nemitz</a:t>
            </a:r>
            <a:r>
              <a:rPr lang="tr-TR" sz="4000" dirty="0"/>
              <a:t>, </a:t>
            </a:r>
            <a:r>
              <a:rPr lang="en-US" sz="4000" dirty="0"/>
              <a:t>Published:</a:t>
            </a:r>
            <a:r>
              <a:rPr lang="en-US" sz="4000" b="1" dirty="0"/>
              <a:t>15 October 2018</a:t>
            </a:r>
            <a:r>
              <a:rPr lang="tr-TR" sz="4000" b="1" dirty="0"/>
              <a:t>, </a:t>
            </a:r>
            <a:r>
              <a:rPr lang="en-US" sz="4000" b="1" dirty="0">
                <a:hlinkClick r:id="rId5"/>
              </a:rPr>
              <a:t>https://doi.org/10.1098/rsta.2018.0089</a:t>
            </a:r>
            <a:endParaRPr lang="tr-TR" sz="4000" b="1" dirty="0"/>
          </a:p>
          <a:p>
            <a:endParaRPr lang="en-US" sz="4000" dirty="0"/>
          </a:p>
          <a:p>
            <a:endParaRPr lang="tr-TR" dirty="0"/>
          </a:p>
        </p:txBody>
      </p:sp>
    </p:spTree>
    <p:extLst>
      <p:ext uri="{BB962C8B-B14F-4D97-AF65-F5344CB8AC3E}">
        <p14:creationId xmlns:p14="http://schemas.microsoft.com/office/powerpoint/2010/main" val="16795603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0CBEB7E-B3C8-429B-9746-BBE92015AF4D}"/>
              </a:ext>
            </a:extLst>
          </p:cNvPr>
          <p:cNvSpPr>
            <a:spLocks noGrp="1"/>
          </p:cNvSpPr>
          <p:nvPr>
            <p:ph type="title"/>
          </p:nvPr>
        </p:nvSpPr>
        <p:spPr/>
        <p:txBody>
          <a:bodyPr>
            <a:normAutofit/>
          </a:bodyPr>
          <a:lstStyle/>
          <a:p>
            <a:r>
              <a:rPr lang="en-US" b="1" dirty="0"/>
              <a:t>Saudi Arabia grants citizenship to robot Sophia</a:t>
            </a:r>
            <a:br>
              <a:rPr lang="en-US" b="1" dirty="0"/>
            </a:br>
            <a:endParaRPr lang="tr-TR" dirty="0"/>
          </a:p>
        </p:txBody>
      </p:sp>
      <p:pic>
        <p:nvPicPr>
          <p:cNvPr id="5" name="İçerik Yer Tutucusu 4">
            <a:extLst>
              <a:ext uri="{FF2B5EF4-FFF2-40B4-BE49-F238E27FC236}">
                <a16:creationId xmlns:a16="http://schemas.microsoft.com/office/drawing/2014/main" id="{EE9D136F-50D2-4025-8820-9AB5F75A5221}"/>
              </a:ext>
            </a:extLst>
          </p:cNvPr>
          <p:cNvPicPr>
            <a:picLocks noGrp="1" noChangeAspect="1"/>
          </p:cNvPicPr>
          <p:nvPr>
            <p:ph idx="1"/>
          </p:nvPr>
        </p:nvPicPr>
        <p:blipFill>
          <a:blip r:embed="rId2"/>
          <a:stretch>
            <a:fillRect/>
          </a:stretch>
        </p:blipFill>
        <p:spPr>
          <a:xfrm>
            <a:off x="2762250" y="2124869"/>
            <a:ext cx="6667500" cy="3752850"/>
          </a:xfrm>
        </p:spPr>
      </p:pic>
    </p:spTree>
    <p:extLst>
      <p:ext uri="{BB962C8B-B14F-4D97-AF65-F5344CB8AC3E}">
        <p14:creationId xmlns:p14="http://schemas.microsoft.com/office/powerpoint/2010/main" val="13495253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C1DAE4C-72AA-472B-B564-0B8E9DBBA702}"/>
              </a:ext>
            </a:extLst>
          </p:cNvPr>
          <p:cNvSpPr>
            <a:spLocks noGrp="1"/>
          </p:cNvSpPr>
          <p:nvPr>
            <p:ph type="title"/>
          </p:nvPr>
        </p:nvSpPr>
        <p:spPr/>
        <p:txBody>
          <a:bodyPr/>
          <a:lstStyle/>
          <a:p>
            <a:r>
              <a:rPr lang="en-US" b="1" dirty="0"/>
              <a:t>Inside Japan’s first robot-staffed hotel</a:t>
            </a:r>
            <a:br>
              <a:rPr lang="en-US" b="1" dirty="0"/>
            </a:br>
            <a:endParaRPr lang="tr-TR" dirty="0"/>
          </a:p>
        </p:txBody>
      </p:sp>
      <p:pic>
        <p:nvPicPr>
          <p:cNvPr id="5" name="İçerik Yer Tutucusu 4">
            <a:extLst>
              <a:ext uri="{FF2B5EF4-FFF2-40B4-BE49-F238E27FC236}">
                <a16:creationId xmlns:a16="http://schemas.microsoft.com/office/drawing/2014/main" id="{29984FEB-7DC8-4DD5-BC82-0CF298CF1611}"/>
              </a:ext>
            </a:extLst>
          </p:cNvPr>
          <p:cNvPicPr>
            <a:picLocks noGrp="1" noChangeAspect="1"/>
          </p:cNvPicPr>
          <p:nvPr>
            <p:ph idx="1"/>
          </p:nvPr>
        </p:nvPicPr>
        <p:blipFill>
          <a:blip r:embed="rId2"/>
          <a:stretch>
            <a:fillRect/>
          </a:stretch>
        </p:blipFill>
        <p:spPr>
          <a:xfrm>
            <a:off x="2469885" y="1825625"/>
            <a:ext cx="7252230" cy="4351338"/>
          </a:xfrm>
        </p:spPr>
      </p:pic>
    </p:spTree>
    <p:extLst>
      <p:ext uri="{BB962C8B-B14F-4D97-AF65-F5344CB8AC3E}">
        <p14:creationId xmlns:p14="http://schemas.microsoft.com/office/powerpoint/2010/main" val="4921001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3">
            <a:extLst>
              <a:ext uri="{FF2B5EF4-FFF2-40B4-BE49-F238E27FC236}">
                <a16:creationId xmlns:a16="http://schemas.microsoft.com/office/drawing/2014/main" id="{8D1BD10C-964D-46F9-9C87-961259A149EF}"/>
              </a:ext>
            </a:extLst>
          </p:cNvPr>
          <p:cNvSpPr>
            <a:spLocks noGrp="1"/>
          </p:cNvSpPr>
          <p:nvPr>
            <p:ph sz="half" idx="2"/>
          </p:nvPr>
        </p:nvSpPr>
        <p:spPr/>
        <p:txBody>
          <a:bodyPr>
            <a:normAutofit fontScale="77500" lnSpcReduction="20000"/>
          </a:bodyPr>
          <a:lstStyle/>
          <a:p>
            <a:r>
              <a:rPr lang="en-US" b="1" dirty="0"/>
              <a:t>Meet the </a:t>
            </a:r>
            <a:r>
              <a:rPr lang="en-US" b="1" dirty="0" err="1"/>
              <a:t>roboprofessor</a:t>
            </a:r>
            <a:endParaRPr lang="en-US" dirty="0"/>
          </a:p>
          <a:p>
            <a:r>
              <a:rPr lang="en-US" dirty="0"/>
              <a:t>The robot, Bina48, taught a philosophy course at West Point Military academy</a:t>
            </a:r>
          </a:p>
          <a:p>
            <a:r>
              <a:rPr lang="en-US" dirty="0"/>
              <a:t>The life-like bot taught two sessions of the course in front of about 100 students</a:t>
            </a:r>
          </a:p>
          <a:p>
            <a:r>
              <a:rPr lang="en-US" dirty="0"/>
              <a:t>William Barry, who has been using Bina48 to teach for several years, ultimately decided not to bring the robot back to the class after she couldn't keep up</a:t>
            </a:r>
          </a:p>
          <a:p>
            <a:r>
              <a:rPr lang="en-US" dirty="0"/>
              <a:t>Bina48 reached another milestone by completing a college philosophy course</a:t>
            </a:r>
          </a:p>
          <a:p>
            <a:endParaRPr lang="tr-TR" dirty="0"/>
          </a:p>
        </p:txBody>
      </p:sp>
      <p:pic>
        <p:nvPicPr>
          <p:cNvPr id="1026" name="Picture 2" descr="bina 48 robot ile ilgili gÃ¶rsel sonucu">
            <a:extLst>
              <a:ext uri="{FF2B5EF4-FFF2-40B4-BE49-F238E27FC236}">
                <a16:creationId xmlns:a16="http://schemas.microsoft.com/office/drawing/2014/main" id="{DC0A2C0C-C4EC-4D2A-BCA4-19785EFFDE3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76200" y="0"/>
            <a:ext cx="60198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2400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E4F6BF6-C301-489A-80CA-F29341951E62}"/>
              </a:ext>
            </a:extLst>
          </p:cNvPr>
          <p:cNvSpPr>
            <a:spLocks noGrp="1"/>
          </p:cNvSpPr>
          <p:nvPr>
            <p:ph type="title"/>
          </p:nvPr>
        </p:nvSpPr>
        <p:spPr/>
        <p:txBody>
          <a:bodyPr/>
          <a:lstStyle/>
          <a:p>
            <a:r>
              <a:rPr lang="en-US" b="1" dirty="0"/>
              <a:t>Ray Kurzweil on what the future holds next</a:t>
            </a:r>
            <a:br>
              <a:rPr lang="en-US" b="1" dirty="0"/>
            </a:br>
            <a:endParaRPr lang="tr-TR" dirty="0"/>
          </a:p>
        </p:txBody>
      </p:sp>
      <p:sp>
        <p:nvSpPr>
          <p:cNvPr id="4" name="İçerik Yer Tutucusu 3">
            <a:extLst>
              <a:ext uri="{FF2B5EF4-FFF2-40B4-BE49-F238E27FC236}">
                <a16:creationId xmlns:a16="http://schemas.microsoft.com/office/drawing/2014/main" id="{02F0006A-62C1-4983-B78E-77AFABC2D9BD}"/>
              </a:ext>
            </a:extLst>
          </p:cNvPr>
          <p:cNvSpPr>
            <a:spLocks noGrp="1"/>
          </p:cNvSpPr>
          <p:nvPr>
            <p:ph sz="half" idx="2"/>
          </p:nvPr>
        </p:nvSpPr>
        <p:spPr/>
        <p:txBody>
          <a:bodyPr>
            <a:normAutofit fontScale="85000" lnSpcReduction="20000"/>
          </a:bodyPr>
          <a:lstStyle/>
          <a:p>
            <a:r>
              <a:rPr lang="en-US" dirty="0"/>
              <a:t>Join head of TED Chris Anderson for a very special conversation with legendary inventor and computer scientist Ray Kurzweil, recorded live onstage at TED2018. Listen in to hear what the man who makes a living from predicting the future arc of technology thinks is coming our way next -- including a specific prediction of when he thinks technology will finally gain human levels of language understanding.</a:t>
            </a:r>
            <a:endParaRPr lang="tr-TR" dirty="0"/>
          </a:p>
          <a:p>
            <a:r>
              <a:rPr lang="tr-TR" dirty="0">
                <a:hlinkClick r:id="rId2"/>
              </a:rPr>
              <a:t>https://www.ted.com/talks/the_ted_interview_ray_kurzweil_on_what_the_future_holds_next</a:t>
            </a:r>
            <a:r>
              <a:rPr lang="tr-TR" dirty="0"/>
              <a:t> </a:t>
            </a:r>
          </a:p>
        </p:txBody>
      </p:sp>
      <p:pic>
        <p:nvPicPr>
          <p:cNvPr id="1026" name="Picture 2" descr="ray kurzweil ile ilgili gÃ¶rsel sonucu">
            <a:extLst>
              <a:ext uri="{FF2B5EF4-FFF2-40B4-BE49-F238E27FC236}">
                <a16:creationId xmlns:a16="http://schemas.microsoft.com/office/drawing/2014/main" id="{068A9441-A9E9-48A7-AF18-2905AF602E96}"/>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77079" y="1825624"/>
            <a:ext cx="5380382" cy="503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8247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4447285-FEF9-4DF7-89A1-E0A5F9FAEC9A}"/>
              </a:ext>
            </a:extLst>
          </p:cNvPr>
          <p:cNvSpPr>
            <a:spLocks noGrp="1"/>
          </p:cNvSpPr>
          <p:nvPr>
            <p:ph type="title"/>
          </p:nvPr>
        </p:nvSpPr>
        <p:spPr>
          <a:xfrm>
            <a:off x="838200" y="425378"/>
            <a:ext cx="10515600" cy="1205057"/>
          </a:xfrm>
        </p:spPr>
        <p:txBody>
          <a:bodyPr/>
          <a:lstStyle/>
          <a:p>
            <a:r>
              <a:rPr lang="tr-TR" b="1" dirty="0"/>
              <a:t>Data </a:t>
            </a:r>
            <a:r>
              <a:rPr lang="tr-TR" b="1" dirty="0" err="1"/>
              <a:t>Protection</a:t>
            </a:r>
            <a:r>
              <a:rPr lang="tr-TR" b="1" dirty="0"/>
              <a:t> </a:t>
            </a:r>
            <a:r>
              <a:rPr lang="tr-TR" b="1" dirty="0" err="1"/>
              <a:t>Laws</a:t>
            </a:r>
            <a:r>
              <a:rPr lang="tr-TR" b="1" dirty="0"/>
              <a:t> -2-</a:t>
            </a:r>
          </a:p>
        </p:txBody>
      </p:sp>
      <p:sp>
        <p:nvSpPr>
          <p:cNvPr id="3" name="İçerik Yer Tutucusu 2">
            <a:extLst>
              <a:ext uri="{FF2B5EF4-FFF2-40B4-BE49-F238E27FC236}">
                <a16:creationId xmlns:a16="http://schemas.microsoft.com/office/drawing/2014/main" id="{AFF67F75-D856-4115-8442-533DA8566E7B}"/>
              </a:ext>
            </a:extLst>
          </p:cNvPr>
          <p:cNvSpPr>
            <a:spLocks noGrp="1"/>
          </p:cNvSpPr>
          <p:nvPr>
            <p:ph idx="1"/>
          </p:nvPr>
        </p:nvSpPr>
        <p:spPr/>
        <p:txBody>
          <a:bodyPr>
            <a:normAutofit/>
          </a:bodyPr>
          <a:lstStyle/>
          <a:p>
            <a:r>
              <a:rPr lang="en-US" dirty="0"/>
              <a:t>Global convergence on higher standards is occurring, not chaotic development. </a:t>
            </a:r>
          </a:p>
          <a:p>
            <a:r>
              <a:rPr lang="en-US" dirty="0"/>
              <a:t>The GDPR is already influencing a higher level of legislative convergence. An incomplete study of over 30 countries outside Europe (in Africa, Asia and elsewhere), shows </a:t>
            </a:r>
            <a:r>
              <a:rPr lang="en-US" b="1" dirty="0">
                <a:solidFill>
                  <a:srgbClr val="FF0000"/>
                </a:solidFill>
              </a:rPr>
              <a:t>that six new ‘GDPR principles’ have been enacted by at least 10 countries, and all new GDPR principles by at least one.</a:t>
            </a:r>
          </a:p>
          <a:p>
            <a:r>
              <a:rPr lang="en-US" dirty="0"/>
              <a:t>‘GDPR creep’, voluntary convergence by businesses where there is no legal obligation, is a new global phenomenon.</a:t>
            </a:r>
          </a:p>
          <a:p>
            <a:endParaRPr lang="tr-TR" dirty="0"/>
          </a:p>
        </p:txBody>
      </p:sp>
    </p:spTree>
    <p:extLst>
      <p:ext uri="{BB962C8B-B14F-4D97-AF65-F5344CB8AC3E}">
        <p14:creationId xmlns:p14="http://schemas.microsoft.com/office/powerpoint/2010/main" val="2783967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414987E-3676-4CA9-B65F-A970873A0EA6}"/>
              </a:ext>
            </a:extLst>
          </p:cNvPr>
          <p:cNvSpPr>
            <a:spLocks noGrp="1"/>
          </p:cNvSpPr>
          <p:nvPr>
            <p:ph idx="1"/>
          </p:nvPr>
        </p:nvSpPr>
        <p:spPr>
          <a:xfrm>
            <a:off x="838200" y="314325"/>
            <a:ext cx="10515600" cy="6324600"/>
          </a:xfrm>
        </p:spPr>
        <p:txBody>
          <a:bodyPr>
            <a:normAutofit lnSpcReduction="10000"/>
          </a:bodyPr>
          <a:lstStyle/>
          <a:p>
            <a:pPr marL="0" indent="0">
              <a:buNone/>
            </a:pPr>
            <a:endParaRPr lang="tr-TR" dirty="0"/>
          </a:p>
          <a:p>
            <a:endParaRPr lang="tr-TR" b="1" u="sng" dirty="0"/>
          </a:p>
          <a:p>
            <a:endParaRPr lang="tr-TR" b="1" u="sng" dirty="0"/>
          </a:p>
          <a:p>
            <a:endParaRPr lang="tr-TR" b="1" u="sng" dirty="0"/>
          </a:p>
          <a:p>
            <a:endParaRPr lang="tr-TR" b="1" u="sng" dirty="0"/>
          </a:p>
          <a:p>
            <a:r>
              <a:rPr lang="tr-TR" b="1" u="sng" dirty="0"/>
              <a:t>Emre </a:t>
            </a:r>
            <a:r>
              <a:rPr lang="tr-TR" b="1" u="sng" dirty="0" err="1"/>
              <a:t>Bayamlıoğlu</a:t>
            </a:r>
            <a:r>
              <a:rPr lang="tr-TR" b="1" u="sng" dirty="0"/>
              <a:t>:</a:t>
            </a:r>
          </a:p>
          <a:p>
            <a:endParaRPr lang="tr-TR" dirty="0"/>
          </a:p>
          <a:p>
            <a:r>
              <a:rPr lang="tr-TR" dirty="0" err="1"/>
              <a:t>Intelligent</a:t>
            </a:r>
            <a:r>
              <a:rPr lang="tr-TR" dirty="0"/>
              <a:t> </a:t>
            </a:r>
            <a:r>
              <a:rPr lang="tr-TR" dirty="0" err="1"/>
              <a:t>Agents</a:t>
            </a:r>
            <a:r>
              <a:rPr lang="tr-TR" dirty="0"/>
              <a:t> </a:t>
            </a:r>
            <a:r>
              <a:rPr lang="tr-TR" dirty="0" err="1"/>
              <a:t>and</a:t>
            </a:r>
            <a:r>
              <a:rPr lang="tr-TR" dirty="0"/>
              <a:t> Legal </a:t>
            </a:r>
            <a:r>
              <a:rPr lang="tr-TR" dirty="0" err="1"/>
              <a:t>Personality</a:t>
            </a:r>
            <a:r>
              <a:rPr lang="tr-TR" dirty="0"/>
              <a:t>” (Ajan Yazılımların Hukuki Statüsü) International </a:t>
            </a:r>
            <a:r>
              <a:rPr lang="tr-TR" dirty="0" err="1"/>
              <a:t>Law</a:t>
            </a:r>
            <a:r>
              <a:rPr lang="tr-TR" dirty="0"/>
              <a:t> </a:t>
            </a:r>
            <a:r>
              <a:rPr lang="tr-TR" dirty="0" err="1"/>
              <a:t>and</a:t>
            </a:r>
            <a:r>
              <a:rPr lang="tr-TR" dirty="0"/>
              <a:t> </a:t>
            </a:r>
            <a:r>
              <a:rPr lang="tr-TR" dirty="0" err="1"/>
              <a:t>Trade</a:t>
            </a:r>
            <a:r>
              <a:rPr lang="tr-TR" dirty="0"/>
              <a:t> Conference, (ILTC) http://iltc.eu/ </a:t>
            </a:r>
            <a:r>
              <a:rPr lang="tr-TR" b="1" dirty="0"/>
              <a:t>10-12 May 2007 </a:t>
            </a:r>
            <a:r>
              <a:rPr lang="tr-TR" dirty="0"/>
              <a:t>İstanbul. </a:t>
            </a:r>
            <a:r>
              <a:rPr lang="tr-TR" dirty="0" err="1"/>
              <a:t>Member</a:t>
            </a:r>
            <a:r>
              <a:rPr lang="tr-TR" dirty="0"/>
              <a:t> of </a:t>
            </a:r>
            <a:r>
              <a:rPr lang="tr-TR" dirty="0" err="1"/>
              <a:t>Organising</a:t>
            </a:r>
            <a:r>
              <a:rPr lang="tr-TR" dirty="0"/>
              <a:t> </a:t>
            </a:r>
            <a:r>
              <a:rPr lang="tr-TR" dirty="0" err="1"/>
              <a:t>Committee</a:t>
            </a:r>
            <a:r>
              <a:rPr lang="tr-TR" dirty="0"/>
              <a:t> </a:t>
            </a:r>
          </a:p>
          <a:p>
            <a:endParaRPr lang="tr-TR" b="1" dirty="0"/>
          </a:p>
          <a:p>
            <a:r>
              <a:rPr lang="tr-TR" dirty="0"/>
              <a:t>Akıllı Yazılım Ve Hukuki Statüsü,</a:t>
            </a:r>
            <a:r>
              <a:rPr lang="tr-TR" b="1" dirty="0"/>
              <a:t> </a:t>
            </a:r>
            <a:r>
              <a:rPr lang="tr-TR" dirty="0"/>
              <a:t>Yapay Zeka ve Kişilik Üzerine Bir Deneme, http://bthukuku.blogspot.com/</a:t>
            </a:r>
            <a:r>
              <a:rPr lang="tr-TR" b="1" dirty="0"/>
              <a:t>2008</a:t>
            </a:r>
            <a:r>
              <a:rPr lang="tr-TR" dirty="0"/>
              <a:t>/06/akilli-yazilim-ve-hukuki-stats-dr-emre.html</a:t>
            </a:r>
          </a:p>
          <a:p>
            <a:endParaRPr lang="tr-TR" dirty="0"/>
          </a:p>
        </p:txBody>
      </p:sp>
      <p:pic>
        <p:nvPicPr>
          <p:cNvPr id="2050" name="Picture 2" descr="emre bayamlÄ±oÄlu ile ilgili gÃ¶rsel sonucu">
            <a:extLst>
              <a:ext uri="{FF2B5EF4-FFF2-40B4-BE49-F238E27FC236}">
                <a16:creationId xmlns:a16="http://schemas.microsoft.com/office/drawing/2014/main" id="{3AA8B9C9-3FED-4FB2-8145-C44771236D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 y="0"/>
            <a:ext cx="366776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6760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9079B56-E195-4A48-8CE0-1B4429D10440}"/>
              </a:ext>
            </a:extLst>
          </p:cNvPr>
          <p:cNvSpPr>
            <a:spLocks noGrp="1"/>
          </p:cNvSpPr>
          <p:nvPr>
            <p:ph idx="1"/>
          </p:nvPr>
        </p:nvSpPr>
        <p:spPr>
          <a:xfrm>
            <a:off x="838200" y="152400"/>
            <a:ext cx="10515600" cy="6705600"/>
          </a:xfrm>
        </p:spPr>
        <p:txBody>
          <a:bodyPr>
            <a:normAutofit/>
          </a:bodyPr>
          <a:lstStyle/>
          <a:p>
            <a:endParaRPr lang="tr-TR" dirty="0"/>
          </a:p>
          <a:p>
            <a:endParaRPr lang="tr-TR" dirty="0"/>
          </a:p>
          <a:p>
            <a:r>
              <a:rPr lang="tr-TR" b="1" dirty="0" err="1">
                <a:solidFill>
                  <a:srgbClr val="FF0000"/>
                </a:solidFill>
              </a:rPr>
              <a:t>European</a:t>
            </a:r>
            <a:r>
              <a:rPr lang="tr-TR" b="1" dirty="0">
                <a:solidFill>
                  <a:srgbClr val="FF0000"/>
                </a:solidFill>
              </a:rPr>
              <a:t> </a:t>
            </a:r>
            <a:r>
              <a:rPr lang="tr-TR" b="1" dirty="0" err="1">
                <a:solidFill>
                  <a:srgbClr val="FF0000"/>
                </a:solidFill>
              </a:rPr>
              <a:t>Parliament</a:t>
            </a:r>
            <a:r>
              <a:rPr lang="tr-TR" b="1" dirty="0">
                <a:solidFill>
                  <a:srgbClr val="FF0000"/>
                </a:solidFill>
              </a:rPr>
              <a:t> </a:t>
            </a:r>
            <a:r>
              <a:rPr lang="en-US" b="1" dirty="0">
                <a:solidFill>
                  <a:srgbClr val="FF0000"/>
                </a:solidFill>
              </a:rPr>
              <a:t>REPORT     </a:t>
            </a:r>
            <a:endParaRPr lang="tr-TR" b="1" dirty="0">
              <a:solidFill>
                <a:srgbClr val="FF0000"/>
              </a:solidFill>
            </a:endParaRPr>
          </a:p>
          <a:p>
            <a:r>
              <a:rPr lang="en-US" dirty="0"/>
              <a:t>27 January 2017	</a:t>
            </a:r>
          </a:p>
          <a:p>
            <a:r>
              <a:rPr lang="en-US" dirty="0"/>
              <a:t>with recommendations to the Commission on </a:t>
            </a:r>
            <a:r>
              <a:rPr lang="en-US" b="1" dirty="0">
                <a:solidFill>
                  <a:srgbClr val="FF0000"/>
                </a:solidFill>
              </a:rPr>
              <a:t>Civil Law Rules on Robotics</a:t>
            </a:r>
          </a:p>
          <a:p>
            <a:r>
              <a:rPr lang="en-US" dirty="0"/>
              <a:t>(2015/2103(INL))</a:t>
            </a:r>
          </a:p>
          <a:p>
            <a:pPr marL="0" indent="0">
              <a:buNone/>
            </a:pPr>
            <a:endParaRPr lang="en-US" dirty="0"/>
          </a:p>
          <a:p>
            <a:r>
              <a:rPr lang="en-US" dirty="0"/>
              <a:t>Committee on Legal Affairs</a:t>
            </a:r>
            <a:endParaRPr lang="tr-TR" dirty="0"/>
          </a:p>
          <a:p>
            <a:endParaRPr lang="tr-TR" dirty="0"/>
          </a:p>
          <a:p>
            <a:r>
              <a:rPr lang="tr-TR" dirty="0">
                <a:hlinkClick r:id="rId2"/>
              </a:rPr>
              <a:t>http://www.europarl.europa.eu/sides/getDoc.do?pubRef=-//EP//TEXT+REPORT+A8-2017-0005+0+DOC+XML+V0//EN</a:t>
            </a:r>
            <a:r>
              <a:rPr lang="tr-TR" dirty="0"/>
              <a:t> </a:t>
            </a:r>
          </a:p>
        </p:txBody>
      </p:sp>
      <p:pic>
        <p:nvPicPr>
          <p:cNvPr id="2049" name="Picture 1" descr="spacer">
            <a:extLst>
              <a:ext uri="{FF2B5EF4-FFF2-40B4-BE49-F238E27FC236}">
                <a16:creationId xmlns:a16="http://schemas.microsoft.com/office/drawing/2014/main" id="{13AECCC7-2048-42AA-9FE7-32F41C0D9E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250" cy="95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DF">
            <a:extLst>
              <a:ext uri="{FF2B5EF4-FFF2-40B4-BE49-F238E27FC236}">
                <a16:creationId xmlns:a16="http://schemas.microsoft.com/office/drawing/2014/main" id="{324E9DF7-D6F7-4652-9BF5-4DE3D7C36E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spacer">
            <a:extLst>
              <a:ext uri="{FF2B5EF4-FFF2-40B4-BE49-F238E27FC236}">
                <a16:creationId xmlns:a16="http://schemas.microsoft.com/office/drawing/2014/main" id="{75982A22-390E-4B83-9CE7-C5DEE7604A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250" cy="95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ORD">
            <a:extLst>
              <a:ext uri="{FF2B5EF4-FFF2-40B4-BE49-F238E27FC236}">
                <a16:creationId xmlns:a16="http://schemas.microsoft.com/office/drawing/2014/main" id="{138B40EF-E719-493E-AD13-DCD91728A5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52400" cy="15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28155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10BC4749-348E-471D-82C2-A6FFB5715A3E}"/>
              </a:ext>
            </a:extLst>
          </p:cNvPr>
          <p:cNvPicPr>
            <a:picLocks noGrp="1" noChangeAspect="1"/>
          </p:cNvPicPr>
          <p:nvPr>
            <p:ph idx="1"/>
          </p:nvPr>
        </p:nvPicPr>
        <p:blipFill>
          <a:blip r:embed="rId2"/>
          <a:stretch>
            <a:fillRect/>
          </a:stretch>
        </p:blipFill>
        <p:spPr>
          <a:xfrm>
            <a:off x="0" y="0"/>
            <a:ext cx="12191999" cy="6858000"/>
          </a:xfrm>
        </p:spPr>
      </p:pic>
    </p:spTree>
    <p:extLst>
      <p:ext uri="{BB962C8B-B14F-4D97-AF65-F5344CB8AC3E}">
        <p14:creationId xmlns:p14="http://schemas.microsoft.com/office/powerpoint/2010/main" val="26083847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FB022FE1-F43C-4B95-87EA-681F014F8BD0}"/>
              </a:ext>
            </a:extLst>
          </p:cNvPr>
          <p:cNvPicPr>
            <a:picLocks noChangeAspect="1"/>
          </p:cNvPicPr>
          <p:nvPr/>
        </p:nvPicPr>
        <p:blipFill>
          <a:blip r:embed="rId2"/>
          <a:stretch>
            <a:fillRect/>
          </a:stretch>
        </p:blipFill>
        <p:spPr>
          <a:xfrm>
            <a:off x="0" y="0"/>
            <a:ext cx="12268200" cy="6591300"/>
          </a:xfrm>
          <a:prstGeom prst="rect">
            <a:avLst/>
          </a:prstGeom>
        </p:spPr>
      </p:pic>
    </p:spTree>
    <p:extLst>
      <p:ext uri="{BB962C8B-B14F-4D97-AF65-F5344CB8AC3E}">
        <p14:creationId xmlns:p14="http://schemas.microsoft.com/office/powerpoint/2010/main" val="27755664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0D9FB6B-D540-45C1-8C3D-DDEE6C42C1CF}"/>
              </a:ext>
            </a:extLst>
          </p:cNvPr>
          <p:cNvSpPr>
            <a:spLocks noGrp="1"/>
          </p:cNvSpPr>
          <p:nvPr>
            <p:ph type="title"/>
          </p:nvPr>
        </p:nvSpPr>
        <p:spPr/>
        <p:txBody>
          <a:bodyPr>
            <a:normAutofit fontScale="90000"/>
          </a:bodyPr>
          <a:lstStyle/>
          <a:p>
            <a:r>
              <a:rPr lang="en-US" b="1" dirty="0"/>
              <a:t>Social Credit System in China: Orwellian Future or Economic Knowhow?</a:t>
            </a:r>
            <a:br>
              <a:rPr lang="en-US" b="1" dirty="0"/>
            </a:br>
            <a:endParaRPr lang="tr-TR" b="1" dirty="0"/>
          </a:p>
        </p:txBody>
      </p:sp>
      <p:pic>
        <p:nvPicPr>
          <p:cNvPr id="5" name="İçerik Yer Tutucusu 4">
            <a:extLst>
              <a:ext uri="{FF2B5EF4-FFF2-40B4-BE49-F238E27FC236}">
                <a16:creationId xmlns:a16="http://schemas.microsoft.com/office/drawing/2014/main" id="{E458979C-C3D6-41F9-8452-161C9838BA79}"/>
              </a:ext>
            </a:extLst>
          </p:cNvPr>
          <p:cNvPicPr>
            <a:picLocks noGrp="1" noChangeAspect="1"/>
          </p:cNvPicPr>
          <p:nvPr>
            <p:ph idx="1"/>
          </p:nvPr>
        </p:nvPicPr>
        <p:blipFill>
          <a:blip r:embed="rId2"/>
          <a:stretch>
            <a:fillRect/>
          </a:stretch>
        </p:blipFill>
        <p:spPr>
          <a:xfrm>
            <a:off x="2863846" y="1825625"/>
            <a:ext cx="6464307" cy="4351338"/>
          </a:xfrm>
          <a:prstGeom prst="rect">
            <a:avLst/>
          </a:prstGeom>
        </p:spPr>
      </p:pic>
    </p:spTree>
    <p:extLst>
      <p:ext uri="{BB962C8B-B14F-4D97-AF65-F5344CB8AC3E}">
        <p14:creationId xmlns:p14="http://schemas.microsoft.com/office/powerpoint/2010/main" val="7909237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a:extLst>
              <a:ext uri="{FF2B5EF4-FFF2-40B4-BE49-F238E27FC236}">
                <a16:creationId xmlns:a16="http://schemas.microsoft.com/office/drawing/2014/main" id="{F2230768-F2E4-496A-9015-61B8C160A650}"/>
              </a:ext>
            </a:extLst>
          </p:cNvPr>
          <p:cNvPicPr>
            <a:picLocks noGrp="1" noChangeAspect="1"/>
          </p:cNvPicPr>
          <p:nvPr>
            <p:ph idx="1"/>
          </p:nvPr>
        </p:nvPicPr>
        <p:blipFill>
          <a:blip r:embed="rId2"/>
          <a:stretch>
            <a:fillRect/>
          </a:stretch>
        </p:blipFill>
        <p:spPr>
          <a:xfrm>
            <a:off x="162561" y="213360"/>
            <a:ext cx="11856720" cy="6471920"/>
          </a:xfrm>
          <a:prstGeom prst="rect">
            <a:avLst/>
          </a:prstGeom>
        </p:spPr>
      </p:pic>
    </p:spTree>
    <p:extLst>
      <p:ext uri="{BB962C8B-B14F-4D97-AF65-F5344CB8AC3E}">
        <p14:creationId xmlns:p14="http://schemas.microsoft.com/office/powerpoint/2010/main" val="31320256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a:extLst>
              <a:ext uri="{FF2B5EF4-FFF2-40B4-BE49-F238E27FC236}">
                <a16:creationId xmlns:a16="http://schemas.microsoft.com/office/drawing/2014/main" id="{8FB30490-4518-49CE-8D5E-E9095C70557A}"/>
              </a:ext>
            </a:extLst>
          </p:cNvPr>
          <p:cNvPicPr>
            <a:picLocks noGrp="1" noChangeAspect="1"/>
          </p:cNvPicPr>
          <p:nvPr>
            <p:ph idx="1"/>
          </p:nvPr>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13232793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a:extLst>
              <a:ext uri="{FF2B5EF4-FFF2-40B4-BE49-F238E27FC236}">
                <a16:creationId xmlns:a16="http://schemas.microsoft.com/office/drawing/2014/main" id="{9B6A1B61-A73F-4F53-B70C-E45196EFB484}"/>
              </a:ext>
            </a:extLst>
          </p:cNvPr>
          <p:cNvSpPr>
            <a:spLocks noGrp="1"/>
          </p:cNvSpPr>
          <p:nvPr>
            <p:ph type="title"/>
          </p:nvPr>
        </p:nvSpPr>
        <p:spPr>
          <a:xfrm>
            <a:off x="838200" y="365125"/>
            <a:ext cx="10515600" cy="5340350"/>
          </a:xfrm>
        </p:spPr>
        <p:txBody>
          <a:bodyPr/>
          <a:lstStyle/>
          <a:p>
            <a:r>
              <a:rPr lang="tr-TR" b="1" dirty="0" err="1">
                <a:solidFill>
                  <a:srgbClr val="FF0000"/>
                </a:solidFill>
              </a:rPr>
              <a:t>Important</a:t>
            </a:r>
            <a:r>
              <a:rPr lang="tr-TR" b="1" dirty="0">
                <a:solidFill>
                  <a:srgbClr val="FF0000"/>
                </a:solidFill>
              </a:rPr>
              <a:t> Data </a:t>
            </a:r>
            <a:r>
              <a:rPr lang="tr-TR" b="1" dirty="0" err="1">
                <a:solidFill>
                  <a:srgbClr val="FF0000"/>
                </a:solidFill>
              </a:rPr>
              <a:t>Breaches</a:t>
            </a:r>
            <a:r>
              <a:rPr lang="tr-TR" b="1" dirty="0">
                <a:solidFill>
                  <a:srgbClr val="FF0000"/>
                </a:solidFill>
              </a:rPr>
              <a:t> in 2018</a:t>
            </a:r>
          </a:p>
        </p:txBody>
      </p:sp>
    </p:spTree>
    <p:extLst>
      <p:ext uri="{BB962C8B-B14F-4D97-AF65-F5344CB8AC3E}">
        <p14:creationId xmlns:p14="http://schemas.microsoft.com/office/powerpoint/2010/main" val="27430825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D8AFD21-82F2-44C3-95E3-E30CD8558CED}"/>
              </a:ext>
            </a:extLst>
          </p:cNvPr>
          <p:cNvSpPr>
            <a:spLocks noGrp="1"/>
          </p:cNvSpPr>
          <p:nvPr>
            <p:ph type="title"/>
          </p:nvPr>
        </p:nvSpPr>
        <p:spPr>
          <a:xfrm>
            <a:off x="838200" y="354965"/>
            <a:ext cx="10515600" cy="1325563"/>
          </a:xfrm>
        </p:spPr>
        <p:txBody>
          <a:bodyPr>
            <a:noAutofit/>
          </a:bodyPr>
          <a:lstStyle/>
          <a:p>
            <a:br>
              <a:rPr lang="tr-TR" sz="2800" b="1" dirty="0"/>
            </a:br>
            <a:br>
              <a:rPr lang="tr-TR" sz="2800" b="1" dirty="0"/>
            </a:br>
            <a:r>
              <a:rPr lang="tr-TR" sz="2800" b="1" dirty="0" err="1"/>
              <a:t>Yahoo</a:t>
            </a:r>
            <a:br>
              <a:rPr lang="tr-TR" sz="2800" b="1" dirty="0"/>
            </a:br>
            <a:r>
              <a:rPr lang="tr-TR" sz="2800" b="1" dirty="0"/>
              <a:t>3</a:t>
            </a:r>
            <a:r>
              <a:rPr lang="en-US" sz="2800" b="1" dirty="0"/>
              <a:t> million </a:t>
            </a:r>
            <a:r>
              <a:rPr lang="tr-TR" sz="2800" b="1" dirty="0" err="1"/>
              <a:t>users</a:t>
            </a:r>
            <a:r>
              <a:rPr lang="tr-TR" sz="2800" b="1" dirty="0"/>
              <a:t> </a:t>
            </a:r>
            <a:r>
              <a:rPr lang="tr-TR" sz="2800" b="1" dirty="0" err="1"/>
              <a:t>impacted</a:t>
            </a:r>
            <a:br>
              <a:rPr lang="en-US" sz="2800" b="1" dirty="0"/>
            </a:br>
            <a:r>
              <a:rPr lang="en-US" sz="2800" b="1" dirty="0"/>
              <a:t>Date disclosed:</a:t>
            </a:r>
            <a:r>
              <a:rPr lang="tr-TR" sz="2800" b="1" dirty="0"/>
              <a:t> </a:t>
            </a:r>
            <a:r>
              <a:rPr lang="en-US" sz="2800" dirty="0"/>
              <a:t>A separate data breach, occurring earlier around </a:t>
            </a:r>
            <a:r>
              <a:rPr lang="en-US" sz="2800" b="1" dirty="0"/>
              <a:t>August 2013</a:t>
            </a:r>
            <a:r>
              <a:rPr lang="en-US" sz="2800" dirty="0"/>
              <a:t>, was reported in December 2016. Initially believed to have affected over 1 billion user accounts, Yahoo! later affirmed in October 2017 that all 3 billion of its user accounts were impacted.</a:t>
            </a:r>
            <a:endParaRPr lang="tr-TR" sz="2800" dirty="0"/>
          </a:p>
        </p:txBody>
      </p:sp>
      <p:sp>
        <p:nvSpPr>
          <p:cNvPr id="3" name="İçerik Yer Tutucusu 2">
            <a:extLst>
              <a:ext uri="{FF2B5EF4-FFF2-40B4-BE49-F238E27FC236}">
                <a16:creationId xmlns:a16="http://schemas.microsoft.com/office/drawing/2014/main" id="{8AA7D965-FF78-4185-9B10-C80E4CB9FF84}"/>
              </a:ext>
            </a:extLst>
          </p:cNvPr>
          <p:cNvSpPr>
            <a:spLocks noGrp="1"/>
          </p:cNvSpPr>
          <p:nvPr>
            <p:ph idx="1"/>
          </p:nvPr>
        </p:nvSpPr>
        <p:spPr>
          <a:xfrm>
            <a:off x="838200" y="1825625"/>
            <a:ext cx="10515600" cy="4351338"/>
          </a:xfrm>
        </p:spPr>
        <p:txBody>
          <a:bodyPr/>
          <a:lstStyle/>
          <a:p>
            <a:endParaRPr lang="tr-TR" dirty="0"/>
          </a:p>
          <a:p>
            <a:endParaRPr lang="tr-TR" dirty="0"/>
          </a:p>
          <a:p>
            <a:r>
              <a:rPr lang="en-US" dirty="0"/>
              <a:t>The recent breaches rank as some of the largest in U.S. history, trailing the 2017 Yahoo Inc. data breach that impacted 3 billion users and was subject to congressional hearings. Former Yahoo CEO Marissa Mayer left the company following the revelations.</a:t>
            </a:r>
            <a:endParaRPr lang="tr-TR" dirty="0"/>
          </a:p>
          <a:p>
            <a:endParaRPr lang="tr-TR" dirty="0"/>
          </a:p>
          <a:p>
            <a:endParaRPr lang="tr-TR" dirty="0"/>
          </a:p>
          <a:p>
            <a:endParaRPr lang="tr-TR" dirty="0"/>
          </a:p>
        </p:txBody>
      </p:sp>
      <p:pic>
        <p:nvPicPr>
          <p:cNvPr id="7172" name="Picture 4" descr="yahoo ile ilgili gÃ¶rsel sonucu">
            <a:extLst>
              <a:ext uri="{FF2B5EF4-FFF2-40B4-BE49-F238E27FC236}">
                <a16:creationId xmlns:a16="http://schemas.microsoft.com/office/drawing/2014/main" id="{780A3AC9-7A97-4134-9CA2-3529FF3297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2450" y="5222240"/>
            <a:ext cx="2857500" cy="1412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0887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7C2E709-C552-48A6-ACC1-386A48DD6622}"/>
              </a:ext>
            </a:extLst>
          </p:cNvPr>
          <p:cNvSpPr>
            <a:spLocks noGrp="1"/>
          </p:cNvSpPr>
          <p:nvPr>
            <p:ph type="title"/>
          </p:nvPr>
        </p:nvSpPr>
        <p:spPr/>
        <p:txBody>
          <a:bodyPr>
            <a:noAutofit/>
          </a:bodyPr>
          <a:lstStyle/>
          <a:p>
            <a:r>
              <a:rPr lang="tr-TR" sz="3200" b="1" dirty="0" err="1"/>
              <a:t>Saks</a:t>
            </a:r>
            <a:r>
              <a:rPr lang="tr-TR" sz="3200" b="1" dirty="0"/>
              <a:t>, </a:t>
            </a:r>
            <a:r>
              <a:rPr lang="tr-TR" sz="3200" b="1" dirty="0" err="1"/>
              <a:t>Lord</a:t>
            </a:r>
            <a:r>
              <a:rPr lang="tr-TR" sz="3200" b="1" dirty="0"/>
              <a:t> &amp; Taylor</a:t>
            </a:r>
            <a:br>
              <a:rPr lang="tr-TR" sz="3200" b="1" dirty="0"/>
            </a:br>
            <a:r>
              <a:rPr lang="en-US" sz="3200" b="1" dirty="0"/>
              <a:t>5 million records breached</a:t>
            </a:r>
            <a:br>
              <a:rPr lang="en-US" sz="3200" b="1" dirty="0"/>
            </a:br>
            <a:r>
              <a:rPr lang="en-US" sz="3200" b="1" dirty="0"/>
              <a:t>Date disclosed: April 3, 2018</a:t>
            </a:r>
            <a:br>
              <a:rPr lang="en-US" sz="3200" b="1" dirty="0"/>
            </a:br>
            <a:endParaRPr lang="tr-TR" sz="3200" b="1" dirty="0"/>
          </a:p>
        </p:txBody>
      </p:sp>
      <p:pic>
        <p:nvPicPr>
          <p:cNvPr id="3074" name="Picture 2" descr="saks-fifth-avenue-2018-data-breach">
            <a:extLst>
              <a:ext uri="{FF2B5EF4-FFF2-40B4-BE49-F238E27FC236}">
                <a16:creationId xmlns:a16="http://schemas.microsoft.com/office/drawing/2014/main" id="{64A46312-518B-4182-98E1-64BD71421D3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1838326"/>
            <a:ext cx="12192000" cy="5019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0986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82F67A3-7450-4078-93FF-20661E586661}"/>
              </a:ext>
            </a:extLst>
          </p:cNvPr>
          <p:cNvSpPr>
            <a:spLocks noGrp="1"/>
          </p:cNvSpPr>
          <p:nvPr>
            <p:ph type="title"/>
          </p:nvPr>
        </p:nvSpPr>
        <p:spPr/>
        <p:txBody>
          <a:bodyPr/>
          <a:lstStyle/>
          <a:p>
            <a:r>
              <a:rPr lang="tr-TR" b="1" dirty="0"/>
              <a:t>Data </a:t>
            </a:r>
            <a:r>
              <a:rPr lang="tr-TR" b="1" dirty="0" err="1"/>
              <a:t>Protection</a:t>
            </a:r>
            <a:r>
              <a:rPr lang="tr-TR" b="1" dirty="0"/>
              <a:t> </a:t>
            </a:r>
            <a:r>
              <a:rPr lang="tr-TR" b="1" dirty="0" err="1"/>
              <a:t>Laws</a:t>
            </a:r>
            <a:r>
              <a:rPr lang="tr-TR" b="1" dirty="0"/>
              <a:t> -3- </a:t>
            </a:r>
          </a:p>
        </p:txBody>
      </p:sp>
      <p:sp>
        <p:nvSpPr>
          <p:cNvPr id="3" name="İçerik Yer Tutucusu 2">
            <a:extLst>
              <a:ext uri="{FF2B5EF4-FFF2-40B4-BE49-F238E27FC236}">
                <a16:creationId xmlns:a16="http://schemas.microsoft.com/office/drawing/2014/main" id="{7C5C428B-8629-4EC6-B2CD-8DB051D77727}"/>
              </a:ext>
            </a:extLst>
          </p:cNvPr>
          <p:cNvSpPr>
            <a:spLocks noGrp="1"/>
          </p:cNvSpPr>
          <p:nvPr>
            <p:ph idx="1"/>
          </p:nvPr>
        </p:nvSpPr>
        <p:spPr>
          <a:xfrm>
            <a:off x="657224" y="1825625"/>
            <a:ext cx="10696575" cy="4351338"/>
          </a:xfrm>
        </p:spPr>
        <p:txBody>
          <a:bodyPr>
            <a:normAutofit/>
          </a:bodyPr>
          <a:lstStyle/>
          <a:p>
            <a:endParaRPr lang="tr-TR" b="1" dirty="0">
              <a:solidFill>
                <a:srgbClr val="FF0000"/>
              </a:solidFill>
            </a:endParaRPr>
          </a:p>
          <a:p>
            <a:endParaRPr lang="tr-TR" b="1" dirty="0">
              <a:solidFill>
                <a:srgbClr val="FF0000"/>
              </a:solidFill>
            </a:endParaRPr>
          </a:p>
          <a:p>
            <a:r>
              <a:rPr lang="en-US" b="1" dirty="0">
                <a:solidFill>
                  <a:srgbClr val="FF0000"/>
                </a:solidFill>
              </a:rPr>
              <a:t>There is convergence on a global treaty, (Global) Data Protection Convention 108</a:t>
            </a:r>
            <a:r>
              <a:rPr lang="en-US" dirty="0"/>
              <a:t>, which originated with the Council of Europe, but is being acceded to by non-European countries since 2011. </a:t>
            </a:r>
          </a:p>
          <a:p>
            <a:pPr marL="0" indent="0">
              <a:buNone/>
            </a:pPr>
            <a:endParaRPr lang="tr-TR" dirty="0"/>
          </a:p>
        </p:txBody>
      </p:sp>
    </p:spTree>
    <p:extLst>
      <p:ext uri="{BB962C8B-B14F-4D97-AF65-F5344CB8AC3E}">
        <p14:creationId xmlns:p14="http://schemas.microsoft.com/office/powerpoint/2010/main" val="6165405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D7FB3EDC-9E14-4170-81E2-E080B001C498}"/>
              </a:ext>
            </a:extLst>
          </p:cNvPr>
          <p:cNvSpPr>
            <a:spLocks noGrp="1"/>
          </p:cNvSpPr>
          <p:nvPr>
            <p:ph type="title"/>
          </p:nvPr>
        </p:nvSpPr>
        <p:spPr/>
        <p:txBody>
          <a:bodyPr>
            <a:normAutofit fontScale="90000"/>
          </a:bodyPr>
          <a:lstStyle/>
          <a:p>
            <a:br>
              <a:rPr lang="tr-TR" b="1" dirty="0"/>
            </a:br>
            <a:r>
              <a:rPr lang="tr-TR" b="1" dirty="0" err="1"/>
              <a:t>Pumpup</a:t>
            </a:r>
            <a:br>
              <a:rPr lang="tr-TR" b="1" dirty="0"/>
            </a:br>
            <a:r>
              <a:rPr lang="en-US" b="1" dirty="0"/>
              <a:t>6 million records breached</a:t>
            </a:r>
            <a:br>
              <a:rPr lang="en-US" b="1" dirty="0"/>
            </a:br>
            <a:r>
              <a:rPr lang="en-US" b="1" dirty="0"/>
              <a:t>Date disclosed: May 31, 2018</a:t>
            </a:r>
            <a:br>
              <a:rPr lang="en-US" b="1" dirty="0"/>
            </a:br>
            <a:endParaRPr lang="tr-TR" dirty="0"/>
          </a:p>
        </p:txBody>
      </p:sp>
      <p:pic>
        <p:nvPicPr>
          <p:cNvPr id="4098" name="Picture 2" descr="pumpup-data-breach-2018">
            <a:extLst>
              <a:ext uri="{FF2B5EF4-FFF2-40B4-BE49-F238E27FC236}">
                <a16:creationId xmlns:a16="http://schemas.microsoft.com/office/drawing/2014/main" id="{F501C643-63CB-4AC6-843F-930F183EE61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8500" y="2572544"/>
            <a:ext cx="5715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74184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D4E61D13-4B71-410A-8F22-BF16E408E0E6}"/>
              </a:ext>
            </a:extLst>
          </p:cNvPr>
          <p:cNvSpPr>
            <a:spLocks noGrp="1"/>
          </p:cNvSpPr>
          <p:nvPr>
            <p:ph type="title"/>
          </p:nvPr>
        </p:nvSpPr>
        <p:spPr/>
        <p:txBody>
          <a:bodyPr>
            <a:noAutofit/>
          </a:bodyPr>
          <a:lstStyle/>
          <a:p>
            <a:r>
              <a:rPr lang="tr-TR" sz="3200" b="1" dirty="0"/>
              <a:t>Sacramento </a:t>
            </a:r>
            <a:r>
              <a:rPr lang="tr-TR" sz="3200" b="1" dirty="0" err="1"/>
              <a:t>Bee</a:t>
            </a:r>
            <a:br>
              <a:rPr lang="tr-TR" sz="3200" dirty="0"/>
            </a:br>
            <a:r>
              <a:rPr lang="en-US" sz="3200" b="1" dirty="0"/>
              <a:t>19.5 million records breached</a:t>
            </a:r>
            <a:br>
              <a:rPr lang="en-US" sz="3200" b="1" dirty="0"/>
            </a:br>
            <a:r>
              <a:rPr lang="en-US" sz="3200" b="1" dirty="0"/>
              <a:t>Date disclosed: June 7, 2018</a:t>
            </a:r>
            <a:br>
              <a:rPr lang="en-US" sz="3200" b="1" dirty="0"/>
            </a:br>
            <a:endParaRPr lang="tr-TR" sz="3200" dirty="0"/>
          </a:p>
        </p:txBody>
      </p:sp>
      <p:pic>
        <p:nvPicPr>
          <p:cNvPr id="5122" name="Picture 2" descr="sacramento-bee-data-breach-2018">
            <a:extLst>
              <a:ext uri="{FF2B5EF4-FFF2-40B4-BE49-F238E27FC236}">
                <a16:creationId xmlns:a16="http://schemas.microsoft.com/office/drawing/2014/main" id="{2DFD27B7-E6D6-4A83-990C-CFABC2340BD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762125"/>
            <a:ext cx="12192000" cy="509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6735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8064733-8EBF-4868-BED0-A1DF40C5D36A}"/>
              </a:ext>
            </a:extLst>
          </p:cNvPr>
          <p:cNvSpPr>
            <a:spLocks noGrp="1"/>
          </p:cNvSpPr>
          <p:nvPr>
            <p:ph type="title"/>
          </p:nvPr>
        </p:nvSpPr>
        <p:spPr/>
        <p:txBody>
          <a:bodyPr>
            <a:noAutofit/>
          </a:bodyPr>
          <a:lstStyle/>
          <a:p>
            <a:r>
              <a:rPr lang="tr-TR" sz="3200" b="1" dirty="0" err="1"/>
              <a:t>Ticketfly</a:t>
            </a:r>
            <a:br>
              <a:rPr lang="tr-TR" sz="3200" b="1" dirty="0"/>
            </a:br>
            <a:r>
              <a:rPr lang="en-US" sz="3200" b="1" dirty="0"/>
              <a:t>27 million records breached</a:t>
            </a:r>
            <a:br>
              <a:rPr lang="en-US" sz="3200" b="1" dirty="0"/>
            </a:br>
            <a:r>
              <a:rPr lang="en-US" sz="3200" b="1" dirty="0"/>
              <a:t>Date disclosed: June 7, 2018</a:t>
            </a:r>
            <a:br>
              <a:rPr lang="en-US" sz="3200" b="1" dirty="0"/>
            </a:br>
            <a:endParaRPr lang="tr-TR" sz="3200" dirty="0"/>
          </a:p>
        </p:txBody>
      </p:sp>
      <p:pic>
        <p:nvPicPr>
          <p:cNvPr id="6146" name="Picture 2" descr="ticketfly-data-breach-2018">
            <a:extLst>
              <a:ext uri="{FF2B5EF4-FFF2-40B4-BE49-F238E27FC236}">
                <a16:creationId xmlns:a16="http://schemas.microsoft.com/office/drawing/2014/main" id="{7AAFC819-29DD-49D4-B270-5DD84ADC697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8500" y="2572544"/>
            <a:ext cx="5715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815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742AB1D-2F59-46B8-8CC0-C509A509ABB5}"/>
              </a:ext>
            </a:extLst>
          </p:cNvPr>
          <p:cNvSpPr>
            <a:spLocks noGrp="1"/>
          </p:cNvSpPr>
          <p:nvPr>
            <p:ph type="title"/>
          </p:nvPr>
        </p:nvSpPr>
        <p:spPr>
          <a:xfrm>
            <a:off x="828675" y="346075"/>
            <a:ext cx="10515600" cy="1325563"/>
          </a:xfrm>
        </p:spPr>
        <p:txBody>
          <a:bodyPr>
            <a:normAutofit fontScale="90000"/>
          </a:bodyPr>
          <a:lstStyle/>
          <a:p>
            <a:r>
              <a:rPr lang="tr-TR" b="1" dirty="0" err="1"/>
              <a:t>Panera</a:t>
            </a:r>
            <a:r>
              <a:rPr lang="tr-TR" b="1" dirty="0"/>
              <a:t> </a:t>
            </a:r>
            <a:br>
              <a:rPr lang="tr-TR" b="1" dirty="0"/>
            </a:br>
            <a:r>
              <a:rPr lang="en-US" b="1" dirty="0"/>
              <a:t>37 million records breached</a:t>
            </a:r>
            <a:br>
              <a:rPr lang="en-US" b="1" dirty="0"/>
            </a:br>
            <a:r>
              <a:rPr lang="en-US" b="1" dirty="0"/>
              <a:t>Date disclosed: April 2, 2018 </a:t>
            </a:r>
          </a:p>
        </p:txBody>
      </p:sp>
      <p:pic>
        <p:nvPicPr>
          <p:cNvPr id="7170" name="Picture 2" descr="panera-bread-2018-data-breach">
            <a:extLst>
              <a:ext uri="{FF2B5EF4-FFF2-40B4-BE49-F238E27FC236}">
                <a16:creationId xmlns:a16="http://schemas.microsoft.com/office/drawing/2014/main" id="{A1ABE170-AE8F-4851-8AD4-21FAA5CF3AC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8500" y="2572544"/>
            <a:ext cx="5715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4745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45CCEAE0-B68C-4B97-B856-2A0575391B2D}"/>
              </a:ext>
            </a:extLst>
          </p:cNvPr>
          <p:cNvSpPr>
            <a:spLocks noGrp="1"/>
          </p:cNvSpPr>
          <p:nvPr>
            <p:ph type="title"/>
          </p:nvPr>
        </p:nvSpPr>
        <p:spPr/>
        <p:txBody>
          <a:bodyPr>
            <a:noAutofit/>
          </a:bodyPr>
          <a:lstStyle/>
          <a:p>
            <a:r>
              <a:rPr lang="tr-TR" sz="3200" b="1" dirty="0"/>
              <a:t>Facebook</a:t>
            </a:r>
            <a:br>
              <a:rPr lang="tr-TR" sz="3200" dirty="0"/>
            </a:br>
            <a:r>
              <a:rPr lang="en-US" sz="3200" b="1" dirty="0"/>
              <a:t>At least 87 million records breached (though likely many more)</a:t>
            </a:r>
            <a:br>
              <a:rPr lang="en-US" sz="3200" b="1" dirty="0"/>
            </a:br>
            <a:r>
              <a:rPr lang="en-US" sz="3200" b="1" dirty="0"/>
              <a:t>Date disclosed: March 17, 2018 </a:t>
            </a:r>
            <a:br>
              <a:rPr lang="en-US" sz="3200" b="1" dirty="0"/>
            </a:br>
            <a:endParaRPr lang="tr-TR" sz="3200" dirty="0"/>
          </a:p>
        </p:txBody>
      </p:sp>
      <p:pic>
        <p:nvPicPr>
          <p:cNvPr id="8194" name="Picture 2" descr="facebook-data-breach-2018">
            <a:extLst>
              <a:ext uri="{FF2B5EF4-FFF2-40B4-BE49-F238E27FC236}">
                <a16:creationId xmlns:a16="http://schemas.microsoft.com/office/drawing/2014/main" id="{5585DF89-CB2E-4C49-BD4D-96C32DBAA71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8500" y="2572544"/>
            <a:ext cx="5715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5959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DC826C87-C6F0-4A1F-9F3D-B35B8A22FB5F}"/>
              </a:ext>
            </a:extLst>
          </p:cNvPr>
          <p:cNvSpPr>
            <a:spLocks noGrp="1"/>
          </p:cNvSpPr>
          <p:nvPr>
            <p:ph type="title"/>
          </p:nvPr>
        </p:nvSpPr>
        <p:spPr/>
        <p:txBody>
          <a:bodyPr>
            <a:normAutofit fontScale="90000"/>
          </a:bodyPr>
          <a:lstStyle/>
          <a:p>
            <a:r>
              <a:rPr lang="tr-TR" b="1" dirty="0" err="1"/>
              <a:t>MyHeritage</a:t>
            </a:r>
            <a:br>
              <a:rPr lang="tr-TR" dirty="0"/>
            </a:br>
            <a:r>
              <a:rPr lang="en-US" b="1" dirty="0"/>
              <a:t>92 million records breached</a:t>
            </a:r>
            <a:br>
              <a:rPr lang="en-US" b="1" dirty="0"/>
            </a:br>
            <a:r>
              <a:rPr lang="en-US" b="1" dirty="0"/>
              <a:t>Date disclosed: June 4, 2018 </a:t>
            </a:r>
            <a:br>
              <a:rPr lang="en-US" b="1" dirty="0"/>
            </a:br>
            <a:endParaRPr lang="tr-TR" dirty="0"/>
          </a:p>
        </p:txBody>
      </p:sp>
      <p:pic>
        <p:nvPicPr>
          <p:cNvPr id="9218" name="Picture 2" descr="myheritage-data-breach-2018">
            <a:extLst>
              <a:ext uri="{FF2B5EF4-FFF2-40B4-BE49-F238E27FC236}">
                <a16:creationId xmlns:a16="http://schemas.microsoft.com/office/drawing/2014/main" id="{CF7C5B58-EC79-439E-9CB5-F168D373121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8500" y="2572544"/>
            <a:ext cx="5715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7457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DC37B522-595A-4B40-9B4C-0B924B6808B8}"/>
              </a:ext>
            </a:extLst>
          </p:cNvPr>
          <p:cNvSpPr>
            <a:spLocks noGrp="1"/>
          </p:cNvSpPr>
          <p:nvPr>
            <p:ph type="title"/>
          </p:nvPr>
        </p:nvSpPr>
        <p:spPr/>
        <p:txBody>
          <a:bodyPr>
            <a:normAutofit fontScale="90000"/>
          </a:bodyPr>
          <a:lstStyle/>
          <a:p>
            <a:r>
              <a:rPr lang="tr-TR" b="1" dirty="0" err="1"/>
              <a:t>Quora</a:t>
            </a:r>
            <a:br>
              <a:rPr lang="tr-TR" b="1" dirty="0"/>
            </a:br>
            <a:r>
              <a:rPr lang="tr-TR" b="1" dirty="0"/>
              <a:t>100 </a:t>
            </a:r>
            <a:r>
              <a:rPr lang="tr-TR" b="1" dirty="0" err="1"/>
              <a:t>million</a:t>
            </a:r>
            <a:r>
              <a:rPr lang="tr-TR" b="1" dirty="0"/>
              <a:t> </a:t>
            </a:r>
            <a:r>
              <a:rPr lang="tr-TR" b="1" dirty="0" err="1"/>
              <a:t>account</a:t>
            </a:r>
            <a:r>
              <a:rPr lang="tr-TR" b="1" dirty="0"/>
              <a:t> </a:t>
            </a:r>
            <a:r>
              <a:rPr lang="tr-TR" b="1" dirty="0" err="1"/>
              <a:t>breached</a:t>
            </a:r>
            <a:br>
              <a:rPr lang="tr-TR" b="1" dirty="0"/>
            </a:br>
            <a:r>
              <a:rPr lang="en-US" b="1" dirty="0"/>
              <a:t>Date disclosed:</a:t>
            </a:r>
            <a:r>
              <a:rPr lang="tr-TR" b="1" dirty="0"/>
              <a:t> 4 </a:t>
            </a:r>
            <a:r>
              <a:rPr lang="tr-TR" b="1" dirty="0" err="1"/>
              <a:t>December</a:t>
            </a:r>
            <a:r>
              <a:rPr lang="tr-TR" b="1" dirty="0"/>
              <a:t>, 2018</a:t>
            </a:r>
          </a:p>
        </p:txBody>
      </p:sp>
      <p:pic>
        <p:nvPicPr>
          <p:cNvPr id="4" name="İçerik Yer Tutucusu 3">
            <a:extLst>
              <a:ext uri="{FF2B5EF4-FFF2-40B4-BE49-F238E27FC236}">
                <a16:creationId xmlns:a16="http://schemas.microsoft.com/office/drawing/2014/main" id="{F6F127A1-614A-4875-A5BB-EEA43A7FB4AC}"/>
              </a:ext>
            </a:extLst>
          </p:cNvPr>
          <p:cNvPicPr>
            <a:picLocks noGrp="1" noChangeAspect="1"/>
          </p:cNvPicPr>
          <p:nvPr>
            <p:ph idx="1"/>
          </p:nvPr>
        </p:nvPicPr>
        <p:blipFill>
          <a:blip r:embed="rId2"/>
          <a:stretch>
            <a:fillRect/>
          </a:stretch>
        </p:blipFill>
        <p:spPr>
          <a:xfrm>
            <a:off x="457200" y="2152649"/>
            <a:ext cx="11734799" cy="4410075"/>
          </a:xfrm>
          <a:prstGeom prst="rect">
            <a:avLst/>
          </a:prstGeom>
        </p:spPr>
      </p:pic>
    </p:spTree>
    <p:extLst>
      <p:ext uri="{BB962C8B-B14F-4D97-AF65-F5344CB8AC3E}">
        <p14:creationId xmlns:p14="http://schemas.microsoft.com/office/powerpoint/2010/main" val="5897978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2692FC3-205C-491B-86F1-BBF7443EBDAC}"/>
              </a:ext>
            </a:extLst>
          </p:cNvPr>
          <p:cNvSpPr>
            <a:spLocks noGrp="1"/>
          </p:cNvSpPr>
          <p:nvPr>
            <p:ph type="title"/>
          </p:nvPr>
        </p:nvSpPr>
        <p:spPr/>
        <p:txBody>
          <a:bodyPr>
            <a:normAutofit fontScale="90000"/>
          </a:bodyPr>
          <a:lstStyle/>
          <a:p>
            <a:br>
              <a:rPr lang="tr-TR" b="1" dirty="0"/>
            </a:br>
            <a:r>
              <a:rPr lang="tr-TR" b="1" dirty="0"/>
              <a:t>Under </a:t>
            </a:r>
            <a:r>
              <a:rPr lang="tr-TR" b="1" dirty="0" err="1"/>
              <a:t>Armour</a:t>
            </a:r>
            <a:br>
              <a:rPr lang="tr-TR" b="1" dirty="0"/>
            </a:br>
            <a:r>
              <a:rPr lang="en-US" b="1" dirty="0"/>
              <a:t>150 million records breached</a:t>
            </a:r>
            <a:br>
              <a:rPr lang="en-US" b="1" dirty="0"/>
            </a:br>
            <a:r>
              <a:rPr lang="en-US" b="1" dirty="0"/>
              <a:t>Date disclosed: May 25, 2018</a:t>
            </a:r>
            <a:br>
              <a:rPr lang="en-US" b="1" dirty="0"/>
            </a:br>
            <a:endParaRPr lang="tr-TR" b="1" dirty="0"/>
          </a:p>
        </p:txBody>
      </p:sp>
      <p:pic>
        <p:nvPicPr>
          <p:cNvPr id="10242" name="Picture 2" descr="under-armour-data-breach-2018">
            <a:extLst>
              <a:ext uri="{FF2B5EF4-FFF2-40B4-BE49-F238E27FC236}">
                <a16:creationId xmlns:a16="http://schemas.microsoft.com/office/drawing/2014/main" id="{3CACF7E7-B58F-4D64-9A32-CB2BAB68536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8500" y="2572544"/>
            <a:ext cx="5715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08099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B3118C9-E55B-4350-A2E5-E04D2FEF2B4B}"/>
              </a:ext>
            </a:extLst>
          </p:cNvPr>
          <p:cNvSpPr>
            <a:spLocks noGrp="1"/>
          </p:cNvSpPr>
          <p:nvPr>
            <p:ph type="title"/>
          </p:nvPr>
        </p:nvSpPr>
        <p:spPr/>
        <p:txBody>
          <a:bodyPr>
            <a:normAutofit fontScale="90000"/>
          </a:bodyPr>
          <a:lstStyle/>
          <a:p>
            <a:r>
              <a:rPr lang="tr-TR" b="1" dirty="0" err="1"/>
              <a:t>Exactis</a:t>
            </a:r>
            <a:br>
              <a:rPr lang="tr-TR" dirty="0"/>
            </a:br>
            <a:r>
              <a:rPr lang="en-US" b="1" dirty="0"/>
              <a:t>340 million records breached</a:t>
            </a:r>
            <a:br>
              <a:rPr lang="en-US" b="1" dirty="0"/>
            </a:br>
            <a:r>
              <a:rPr lang="en-US" b="1" dirty="0"/>
              <a:t>Date disclosed: June 26, 2018</a:t>
            </a:r>
            <a:br>
              <a:rPr lang="en-US" b="1" dirty="0"/>
            </a:br>
            <a:endParaRPr lang="tr-TR" dirty="0"/>
          </a:p>
        </p:txBody>
      </p:sp>
      <p:pic>
        <p:nvPicPr>
          <p:cNvPr id="11266" name="Picture 2" descr="exactis-data-breach-2018">
            <a:extLst>
              <a:ext uri="{FF2B5EF4-FFF2-40B4-BE49-F238E27FC236}">
                <a16:creationId xmlns:a16="http://schemas.microsoft.com/office/drawing/2014/main" id="{206BA2EB-E4EB-4E1E-B507-44FED405201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8500" y="2572544"/>
            <a:ext cx="5715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8647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0EE20E3-E932-4C32-BACC-BC5D0F022426}"/>
              </a:ext>
            </a:extLst>
          </p:cNvPr>
          <p:cNvSpPr>
            <a:spLocks noGrp="1"/>
          </p:cNvSpPr>
          <p:nvPr>
            <p:ph type="title"/>
          </p:nvPr>
        </p:nvSpPr>
        <p:spPr/>
        <p:txBody>
          <a:bodyPr>
            <a:normAutofit fontScale="90000"/>
          </a:bodyPr>
          <a:lstStyle/>
          <a:p>
            <a:br>
              <a:rPr lang="tr-TR" b="1" dirty="0"/>
            </a:br>
            <a:r>
              <a:rPr lang="tr-TR" b="1" dirty="0" err="1"/>
              <a:t>Aadhaar</a:t>
            </a:r>
            <a:br>
              <a:rPr lang="tr-TR" b="1" dirty="0"/>
            </a:br>
            <a:r>
              <a:rPr lang="en-US" b="1" dirty="0"/>
              <a:t>1.1 billion records breached</a:t>
            </a:r>
            <a:br>
              <a:rPr lang="en-US" b="1" dirty="0"/>
            </a:br>
            <a:r>
              <a:rPr lang="en-US" b="1" dirty="0"/>
              <a:t>Date disclosed: January 3, 2018</a:t>
            </a:r>
            <a:br>
              <a:rPr lang="en-US" b="1" dirty="0"/>
            </a:br>
            <a:endParaRPr lang="tr-TR" dirty="0"/>
          </a:p>
        </p:txBody>
      </p:sp>
      <p:pic>
        <p:nvPicPr>
          <p:cNvPr id="12290" name="Picture 2" descr="aadhaar-data-breach-2018">
            <a:extLst>
              <a:ext uri="{FF2B5EF4-FFF2-40B4-BE49-F238E27FC236}">
                <a16:creationId xmlns:a16="http://schemas.microsoft.com/office/drawing/2014/main" id="{C3289860-862B-442A-A05E-97A1EF79B2F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8500" y="2572544"/>
            <a:ext cx="5715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915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b="1" dirty="0">
                <a:solidFill>
                  <a:srgbClr val="FF0000"/>
                </a:solidFill>
              </a:rPr>
              <a:t>GDPR Readiness of the EU</a:t>
            </a:r>
          </a:p>
          <a:p>
            <a:r>
              <a:rPr lang="en-US" dirty="0"/>
              <a:t>A report from IT Governance found that six months after the implementation of the EU General Data Protection Regulation, </a:t>
            </a:r>
          </a:p>
          <a:p>
            <a:pPr lvl="1"/>
            <a:r>
              <a:rPr lang="en-US" dirty="0"/>
              <a:t>only 29 percent considered themselves compliant, </a:t>
            </a:r>
            <a:r>
              <a:rPr lang="en-US" dirty="0" err="1"/>
              <a:t>TechRepublic</a:t>
            </a:r>
            <a:r>
              <a:rPr lang="en-US" dirty="0"/>
              <a:t> reports. </a:t>
            </a:r>
          </a:p>
          <a:p>
            <a:pPr lvl="1"/>
            <a:r>
              <a:rPr lang="en-US" dirty="0"/>
              <a:t>The report surveyed 210 firms across industries in the EU, finding that while nearly 60 percent were aware of data subject access requests, only 29 percent had plans to operationalize the change. </a:t>
            </a:r>
          </a:p>
          <a:p>
            <a:pPr lvl="1"/>
            <a:r>
              <a:rPr lang="en-US" dirty="0"/>
              <a:t>The report also found that 61 percent of organizations said basic controls were in place to address data security and breach management, and more than 50 percent responded they had procedures in place for breach notification.</a:t>
            </a:r>
          </a:p>
          <a:p>
            <a:r>
              <a:rPr lang="tr-TR" dirty="0">
                <a:hlinkClick r:id="rId2"/>
              </a:rPr>
              <a:t>https://iapp.org/news/a/report-finds-29-percent-of-eu-organizations-considered-compliant-with-gdpr/</a:t>
            </a:r>
            <a:r>
              <a:rPr lang="en-US" dirty="0"/>
              <a:t> </a:t>
            </a:r>
            <a:endParaRPr lang="tr-TR" dirty="0"/>
          </a:p>
        </p:txBody>
      </p:sp>
    </p:spTree>
    <p:extLst>
      <p:ext uri="{BB962C8B-B14F-4D97-AF65-F5344CB8AC3E}">
        <p14:creationId xmlns:p14="http://schemas.microsoft.com/office/powerpoint/2010/main" val="18792486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4B646A02-E494-4C71-9AE5-8A86E683F716}"/>
              </a:ext>
            </a:extLst>
          </p:cNvPr>
          <p:cNvSpPr>
            <a:spLocks noGrp="1"/>
          </p:cNvSpPr>
          <p:nvPr>
            <p:ph type="title"/>
          </p:nvPr>
        </p:nvSpPr>
        <p:spPr/>
        <p:txBody>
          <a:bodyPr>
            <a:normAutofit fontScale="90000"/>
          </a:bodyPr>
          <a:lstStyle/>
          <a:p>
            <a:r>
              <a:rPr lang="tr-TR" b="1" dirty="0" err="1"/>
              <a:t>Cathay</a:t>
            </a:r>
            <a:r>
              <a:rPr lang="tr-TR" b="1" dirty="0"/>
              <a:t> Pacific</a:t>
            </a:r>
            <a:br>
              <a:rPr lang="tr-TR" b="1" dirty="0"/>
            </a:br>
            <a:r>
              <a:rPr lang="tr-TR" b="1" dirty="0"/>
              <a:t>9.4. </a:t>
            </a:r>
            <a:r>
              <a:rPr lang="tr-TR" b="1" dirty="0" err="1"/>
              <a:t>million</a:t>
            </a:r>
            <a:r>
              <a:rPr lang="tr-TR" b="1" dirty="0"/>
              <a:t> </a:t>
            </a:r>
            <a:r>
              <a:rPr lang="tr-TR" b="1" dirty="0" err="1"/>
              <a:t>affected</a:t>
            </a:r>
            <a:br>
              <a:rPr lang="tr-TR" b="1" dirty="0"/>
            </a:br>
            <a:r>
              <a:rPr lang="tr-TR" b="1" dirty="0" err="1"/>
              <a:t>Date</a:t>
            </a:r>
            <a:r>
              <a:rPr lang="tr-TR" b="1" dirty="0"/>
              <a:t> </a:t>
            </a:r>
            <a:r>
              <a:rPr lang="tr-TR" b="1" dirty="0" err="1"/>
              <a:t>disclosed</a:t>
            </a:r>
            <a:r>
              <a:rPr lang="tr-TR" b="1" dirty="0"/>
              <a:t>: </a:t>
            </a:r>
            <a:r>
              <a:rPr lang="tr-TR" b="1" dirty="0" err="1"/>
              <a:t>October</a:t>
            </a:r>
            <a:r>
              <a:rPr lang="tr-TR" b="1" dirty="0"/>
              <a:t> 25, 2018</a:t>
            </a:r>
            <a:br>
              <a:rPr lang="tr-TR" b="1" dirty="0"/>
            </a:br>
            <a:endParaRPr lang="tr-TR" b="1" dirty="0"/>
          </a:p>
        </p:txBody>
      </p:sp>
      <p:pic>
        <p:nvPicPr>
          <p:cNvPr id="13314" name="Picture 2" descr="Cathay Pacific Says 9.4 Million Affected by Data Breach">
            <a:extLst>
              <a:ext uri="{FF2B5EF4-FFF2-40B4-BE49-F238E27FC236}">
                <a16:creationId xmlns:a16="http://schemas.microsoft.com/office/drawing/2014/main" id="{224CB80B-7FD1-4FBE-B899-A6084B7CB99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97778" y="1825625"/>
            <a:ext cx="7196443"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7285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05C35FD-7EE2-4F64-B856-CCFCF9FE36EB}"/>
              </a:ext>
            </a:extLst>
          </p:cNvPr>
          <p:cNvSpPr>
            <a:spLocks noGrp="1"/>
          </p:cNvSpPr>
          <p:nvPr>
            <p:ph type="title"/>
          </p:nvPr>
        </p:nvSpPr>
        <p:spPr/>
        <p:txBody>
          <a:bodyPr>
            <a:normAutofit fontScale="90000"/>
          </a:bodyPr>
          <a:lstStyle/>
          <a:p>
            <a:r>
              <a:rPr lang="tr-TR" b="1" dirty="0" err="1"/>
              <a:t>Marriott</a:t>
            </a:r>
            <a:br>
              <a:rPr lang="tr-TR" b="1" dirty="0"/>
            </a:br>
            <a:r>
              <a:rPr lang="tr-TR" b="1" dirty="0"/>
              <a:t>500 </a:t>
            </a:r>
            <a:r>
              <a:rPr lang="tr-TR" b="1" dirty="0" err="1"/>
              <a:t>million</a:t>
            </a:r>
            <a:r>
              <a:rPr lang="tr-TR" b="1" dirty="0"/>
              <a:t> </a:t>
            </a:r>
            <a:r>
              <a:rPr lang="tr-TR" b="1" dirty="0" err="1"/>
              <a:t>affected</a:t>
            </a:r>
            <a:br>
              <a:rPr lang="tr-TR" b="1" dirty="0"/>
            </a:br>
            <a:r>
              <a:rPr lang="tr-TR" b="1" dirty="0" err="1"/>
              <a:t>Date</a:t>
            </a:r>
            <a:r>
              <a:rPr lang="tr-TR" b="1" dirty="0"/>
              <a:t> </a:t>
            </a:r>
            <a:r>
              <a:rPr lang="tr-TR" b="1" dirty="0" err="1"/>
              <a:t>disclosed</a:t>
            </a:r>
            <a:r>
              <a:rPr lang="tr-TR" b="1" dirty="0"/>
              <a:t>: 30 </a:t>
            </a:r>
            <a:r>
              <a:rPr lang="tr-TR" b="1" dirty="0" err="1"/>
              <a:t>November</a:t>
            </a:r>
            <a:r>
              <a:rPr lang="tr-TR" b="1" dirty="0"/>
              <a:t>, 2018</a:t>
            </a:r>
            <a:br>
              <a:rPr lang="tr-TR" b="1" dirty="0"/>
            </a:br>
            <a:endParaRPr lang="tr-TR" b="1" dirty="0"/>
          </a:p>
        </p:txBody>
      </p:sp>
      <p:pic>
        <p:nvPicPr>
          <p:cNvPr id="14338" name="Picture 2" descr="The Marriott hotel chain said on Friday that details of 500m customers had been stolen">
            <a:extLst>
              <a:ext uri="{FF2B5EF4-FFF2-40B4-BE49-F238E27FC236}">
                <a16:creationId xmlns:a16="http://schemas.microsoft.com/office/drawing/2014/main" id="{02663A07-21E9-40AD-B00D-815492A6487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0" y="2572544"/>
            <a:ext cx="4572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13522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a:extLst>
              <a:ext uri="{FF2B5EF4-FFF2-40B4-BE49-F238E27FC236}">
                <a16:creationId xmlns:a16="http://schemas.microsoft.com/office/drawing/2014/main" id="{3D23FBA1-C317-4D1C-B0C1-6D23C5840F8F}"/>
              </a:ext>
            </a:extLst>
          </p:cNvPr>
          <p:cNvPicPr>
            <a:picLocks noGrp="1" noChangeAspect="1"/>
          </p:cNvPicPr>
          <p:nvPr>
            <p:ph idx="1"/>
          </p:nvPr>
        </p:nvPicPr>
        <p:blipFill>
          <a:blip r:embed="rId2"/>
          <a:stretch>
            <a:fillRect/>
          </a:stretch>
        </p:blipFill>
        <p:spPr>
          <a:xfrm>
            <a:off x="447040" y="416560"/>
            <a:ext cx="11328399" cy="6248400"/>
          </a:xfrm>
          <a:prstGeom prst="rect">
            <a:avLst/>
          </a:prstGeom>
        </p:spPr>
      </p:pic>
    </p:spTree>
    <p:extLst>
      <p:ext uri="{BB962C8B-B14F-4D97-AF65-F5344CB8AC3E}">
        <p14:creationId xmlns:p14="http://schemas.microsoft.com/office/powerpoint/2010/main" val="18743984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a:extLst>
              <a:ext uri="{FF2B5EF4-FFF2-40B4-BE49-F238E27FC236}">
                <a16:creationId xmlns:a16="http://schemas.microsoft.com/office/drawing/2014/main" id="{B6E8EE00-BF92-44AC-8C42-3A1116136D34}"/>
              </a:ext>
            </a:extLst>
          </p:cNvPr>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730794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tr-TR" dirty="0" err="1"/>
              <a:t>Gartner</a:t>
            </a:r>
            <a:r>
              <a:rPr lang="tr-TR" dirty="0"/>
              <a:t> Report</a:t>
            </a:r>
          </a:p>
          <a:p>
            <a:r>
              <a:rPr lang="en-US" dirty="0"/>
              <a:t>Predicts 2019: </a:t>
            </a:r>
          </a:p>
          <a:p>
            <a:pPr lvl="1"/>
            <a:r>
              <a:rPr lang="en-US" dirty="0"/>
              <a:t>Digital Ethics, </a:t>
            </a:r>
          </a:p>
          <a:p>
            <a:pPr lvl="1"/>
            <a:r>
              <a:rPr lang="en-US" dirty="0"/>
              <a:t>Policy and Governance Are Key to Success With Artificial Intelligence</a:t>
            </a:r>
          </a:p>
          <a:p>
            <a:pPr marL="0" indent="0">
              <a:buNone/>
            </a:pPr>
            <a:r>
              <a:rPr lang="en-US" dirty="0"/>
              <a:t>  </a:t>
            </a:r>
          </a:p>
          <a:p>
            <a:r>
              <a:rPr lang="en-US" dirty="0"/>
              <a:t>Published: 07 December 2018, </a:t>
            </a:r>
            <a:r>
              <a:rPr lang="en-US" dirty="0">
                <a:hlinkClick r:id="rId2"/>
              </a:rPr>
              <a:t>https://www.gartner.com/doc/3895092</a:t>
            </a:r>
            <a:r>
              <a:rPr lang="en-US" dirty="0"/>
              <a:t> </a:t>
            </a:r>
            <a:endParaRPr lang="tr-TR" dirty="0"/>
          </a:p>
        </p:txBody>
      </p:sp>
    </p:spTree>
    <p:extLst>
      <p:ext uri="{BB962C8B-B14F-4D97-AF65-F5344CB8AC3E}">
        <p14:creationId xmlns:p14="http://schemas.microsoft.com/office/powerpoint/2010/main" val="22888297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DEDF298-F646-4F31-97A6-E127978193D2}"/>
              </a:ext>
            </a:extLst>
          </p:cNvPr>
          <p:cNvSpPr>
            <a:spLocks noGrp="1"/>
          </p:cNvSpPr>
          <p:nvPr>
            <p:ph type="title"/>
          </p:nvPr>
        </p:nvSpPr>
        <p:spPr/>
        <p:txBody>
          <a:bodyPr/>
          <a:lstStyle/>
          <a:p>
            <a:br>
              <a:rPr lang="tr-TR" b="1" dirty="0">
                <a:solidFill>
                  <a:srgbClr val="FF0000"/>
                </a:solidFill>
              </a:rPr>
            </a:br>
            <a:r>
              <a:rPr lang="tr-TR" b="1" dirty="0">
                <a:solidFill>
                  <a:srgbClr val="FF0000"/>
                </a:solidFill>
              </a:rPr>
              <a:t>				2019 AGENDA</a:t>
            </a:r>
          </a:p>
        </p:txBody>
      </p:sp>
      <p:sp>
        <p:nvSpPr>
          <p:cNvPr id="3" name="İçerik Yer Tutucusu 2">
            <a:extLst>
              <a:ext uri="{FF2B5EF4-FFF2-40B4-BE49-F238E27FC236}">
                <a16:creationId xmlns:a16="http://schemas.microsoft.com/office/drawing/2014/main" id="{DF13DF0E-6E83-4DBD-8082-3DFE3310D02E}"/>
              </a:ext>
            </a:extLst>
          </p:cNvPr>
          <p:cNvSpPr>
            <a:spLocks noGrp="1"/>
          </p:cNvSpPr>
          <p:nvPr>
            <p:ph idx="1"/>
          </p:nvPr>
        </p:nvSpPr>
        <p:spPr/>
        <p:txBody>
          <a:bodyPr/>
          <a:lstStyle/>
          <a:p>
            <a:endParaRPr lang="tr-TR" dirty="0"/>
          </a:p>
          <a:p>
            <a:r>
              <a:rPr lang="tr-TR" dirty="0" err="1"/>
              <a:t>Cloud</a:t>
            </a:r>
            <a:r>
              <a:rPr lang="tr-TR" dirty="0"/>
              <a:t> </a:t>
            </a:r>
            <a:r>
              <a:rPr lang="tr-TR" dirty="0" err="1"/>
              <a:t>and</a:t>
            </a:r>
            <a:r>
              <a:rPr lang="tr-TR" dirty="0"/>
              <a:t> Data </a:t>
            </a:r>
            <a:r>
              <a:rPr lang="tr-TR" dirty="0" err="1"/>
              <a:t>Flow</a:t>
            </a:r>
            <a:r>
              <a:rPr lang="tr-TR" dirty="0"/>
              <a:t>, </a:t>
            </a:r>
            <a:r>
              <a:rPr lang="tr-TR" dirty="0" err="1"/>
              <a:t>February</a:t>
            </a:r>
            <a:r>
              <a:rPr lang="tr-TR" dirty="0"/>
              <a:t> 2019, Ankara</a:t>
            </a:r>
          </a:p>
          <a:p>
            <a:r>
              <a:rPr lang="tr-TR" dirty="0" err="1"/>
              <a:t>Ethics</a:t>
            </a:r>
            <a:r>
              <a:rPr lang="tr-TR" dirty="0"/>
              <a:t>, April 2019, </a:t>
            </a:r>
            <a:r>
              <a:rPr lang="tr-TR" dirty="0" err="1"/>
              <a:t>Istanbul</a:t>
            </a:r>
            <a:endParaRPr lang="tr-TR" dirty="0"/>
          </a:p>
          <a:p>
            <a:r>
              <a:rPr lang="tr-TR" dirty="0" err="1"/>
              <a:t>Digital</a:t>
            </a:r>
            <a:r>
              <a:rPr lang="tr-TR" dirty="0"/>
              <a:t> </a:t>
            </a:r>
            <a:r>
              <a:rPr lang="tr-TR" dirty="0" err="1"/>
              <a:t>ID&amp;Blockchain&amp;TSP</a:t>
            </a:r>
            <a:r>
              <a:rPr lang="tr-TR" dirty="0"/>
              <a:t>, </a:t>
            </a:r>
            <a:r>
              <a:rPr lang="tr-TR" dirty="0" err="1"/>
              <a:t>March</a:t>
            </a:r>
            <a:r>
              <a:rPr lang="tr-TR" dirty="0"/>
              <a:t> 2019, </a:t>
            </a:r>
            <a:r>
              <a:rPr lang="tr-TR" dirty="0" err="1"/>
              <a:t>Istanbul</a:t>
            </a:r>
            <a:endParaRPr lang="tr-TR" dirty="0"/>
          </a:p>
          <a:p>
            <a:r>
              <a:rPr lang="tr-TR" dirty="0" err="1"/>
              <a:t>The</a:t>
            </a:r>
            <a:r>
              <a:rPr lang="tr-TR" dirty="0"/>
              <a:t> </a:t>
            </a:r>
            <a:r>
              <a:rPr lang="tr-TR" dirty="0" err="1"/>
              <a:t>NoC</a:t>
            </a:r>
            <a:r>
              <a:rPr lang="tr-TR" dirty="0"/>
              <a:t> «GDPR </a:t>
            </a:r>
            <a:r>
              <a:rPr lang="tr-TR" dirty="0" err="1"/>
              <a:t>Summer</a:t>
            </a:r>
            <a:r>
              <a:rPr lang="tr-TR" dirty="0"/>
              <a:t> School», </a:t>
            </a:r>
            <a:r>
              <a:rPr lang="tr-TR" dirty="0" err="1"/>
              <a:t>June</a:t>
            </a:r>
            <a:r>
              <a:rPr lang="tr-TR" dirty="0"/>
              <a:t> 2019, </a:t>
            </a:r>
            <a:r>
              <a:rPr lang="tr-TR" dirty="0" err="1"/>
              <a:t>Istanbul</a:t>
            </a:r>
            <a:r>
              <a:rPr lang="tr-TR" dirty="0"/>
              <a:t> </a:t>
            </a:r>
          </a:p>
          <a:p>
            <a:r>
              <a:rPr lang="tr-TR" dirty="0"/>
              <a:t>IT </a:t>
            </a:r>
            <a:r>
              <a:rPr lang="tr-TR" dirty="0" err="1"/>
              <a:t>Talks</a:t>
            </a:r>
            <a:r>
              <a:rPr lang="tr-TR" dirty="0"/>
              <a:t> (Finance, </a:t>
            </a:r>
            <a:r>
              <a:rPr lang="tr-TR" dirty="0" err="1"/>
              <a:t>Health</a:t>
            </a:r>
            <a:r>
              <a:rPr lang="tr-TR" dirty="0"/>
              <a:t>, e-</a:t>
            </a:r>
            <a:r>
              <a:rPr lang="tr-TR" dirty="0" err="1"/>
              <a:t>Communication</a:t>
            </a:r>
            <a:r>
              <a:rPr lang="tr-TR" dirty="0"/>
              <a:t>, IT), </a:t>
            </a:r>
            <a:r>
              <a:rPr lang="tr-TR" dirty="0" err="1"/>
              <a:t>Ankara&amp;Istanbul</a:t>
            </a:r>
            <a:endParaRPr lang="tr-TR" dirty="0"/>
          </a:p>
        </p:txBody>
      </p:sp>
      <p:pic>
        <p:nvPicPr>
          <p:cNvPr id="4" name="Resim 3">
            <a:extLst>
              <a:ext uri="{FF2B5EF4-FFF2-40B4-BE49-F238E27FC236}">
                <a16:creationId xmlns:a16="http://schemas.microsoft.com/office/drawing/2014/main" id="{88EBBE89-62B5-4219-97A2-6CCAE1563222}"/>
              </a:ext>
            </a:extLst>
          </p:cNvPr>
          <p:cNvPicPr>
            <a:picLocks noChangeAspect="1"/>
          </p:cNvPicPr>
          <p:nvPr/>
        </p:nvPicPr>
        <p:blipFill>
          <a:blip r:embed="rId2"/>
          <a:stretch>
            <a:fillRect/>
          </a:stretch>
        </p:blipFill>
        <p:spPr>
          <a:xfrm>
            <a:off x="85725" y="190500"/>
            <a:ext cx="5019675" cy="1676400"/>
          </a:xfrm>
          <a:prstGeom prst="rect">
            <a:avLst/>
          </a:prstGeom>
        </p:spPr>
      </p:pic>
    </p:spTree>
    <p:extLst>
      <p:ext uri="{BB962C8B-B14F-4D97-AF65-F5344CB8AC3E}">
        <p14:creationId xmlns:p14="http://schemas.microsoft.com/office/powerpoint/2010/main" val="6299309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D8C114D0-2AA7-4D95-A56D-A8145DF2C475}"/>
              </a:ext>
            </a:extLst>
          </p:cNvPr>
          <p:cNvSpPr>
            <a:spLocks noGrp="1"/>
          </p:cNvSpPr>
          <p:nvPr>
            <p:ph idx="1"/>
          </p:nvPr>
        </p:nvSpPr>
        <p:spPr/>
        <p:txBody>
          <a:bodyPr/>
          <a:lstStyle/>
          <a:p>
            <a:endParaRPr lang="tr-TR" dirty="0"/>
          </a:p>
          <a:p>
            <a:endParaRPr lang="tr-TR" dirty="0"/>
          </a:p>
          <a:p>
            <a:endParaRPr lang="tr-TR" dirty="0"/>
          </a:p>
          <a:p>
            <a:endParaRPr lang="tr-TR" dirty="0"/>
          </a:p>
          <a:p>
            <a:endParaRPr lang="tr-TR" dirty="0"/>
          </a:p>
          <a:p>
            <a:endParaRPr lang="tr-TR" dirty="0">
              <a:hlinkClick r:id="rId2"/>
            </a:endParaRPr>
          </a:p>
          <a:p>
            <a:pPr marL="0" indent="0">
              <a:buNone/>
            </a:pPr>
            <a:r>
              <a:rPr lang="tr-TR" dirty="0">
                <a:hlinkClick r:id="rId3"/>
              </a:rPr>
              <a:t>leyla.keser@gmail.com</a:t>
            </a:r>
            <a:endParaRPr lang="tr-TR" dirty="0"/>
          </a:p>
          <a:p>
            <a:pPr marL="0" indent="0">
              <a:buNone/>
            </a:pPr>
            <a:r>
              <a:rPr lang="tr-TR" dirty="0">
                <a:hlinkClick r:id="rId4"/>
              </a:rPr>
              <a:t>https://itlaw.bilgi.edu.tr</a:t>
            </a:r>
            <a:r>
              <a:rPr lang="tr-TR" dirty="0"/>
              <a:t>  </a:t>
            </a:r>
          </a:p>
          <a:p>
            <a:endParaRPr lang="tr-TR" dirty="0"/>
          </a:p>
        </p:txBody>
      </p:sp>
      <p:pic>
        <p:nvPicPr>
          <p:cNvPr id="4" name="Resim 3">
            <a:extLst>
              <a:ext uri="{FF2B5EF4-FFF2-40B4-BE49-F238E27FC236}">
                <a16:creationId xmlns:a16="http://schemas.microsoft.com/office/drawing/2014/main" id="{2777AC5F-6DDF-4455-9608-76C28277C86D}"/>
              </a:ext>
            </a:extLst>
          </p:cNvPr>
          <p:cNvPicPr>
            <a:picLocks noChangeAspect="1"/>
          </p:cNvPicPr>
          <p:nvPr/>
        </p:nvPicPr>
        <p:blipFill>
          <a:blip r:embed="rId5"/>
          <a:stretch>
            <a:fillRect/>
          </a:stretch>
        </p:blipFill>
        <p:spPr>
          <a:xfrm>
            <a:off x="85725" y="190500"/>
            <a:ext cx="5019675" cy="1676400"/>
          </a:xfrm>
          <a:prstGeom prst="rect">
            <a:avLst/>
          </a:prstGeom>
        </p:spPr>
      </p:pic>
      <p:pic>
        <p:nvPicPr>
          <p:cNvPr id="6" name="Picture 2" descr="Q&amp;A ile ilgili gÃ¶rsel sonucu">
            <a:extLst>
              <a:ext uri="{FF2B5EF4-FFF2-40B4-BE49-F238E27FC236}">
                <a16:creationId xmlns:a16="http://schemas.microsoft.com/office/drawing/2014/main" id="{985DF547-55B0-4018-94F7-F913C630FA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2000251"/>
            <a:ext cx="6124575" cy="2243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297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50D0923-459B-4E52-9284-2BD768178C78}"/>
              </a:ext>
            </a:extLst>
          </p:cNvPr>
          <p:cNvPicPr>
            <a:picLocks noChangeAspect="1"/>
          </p:cNvPicPr>
          <p:nvPr/>
        </p:nvPicPr>
        <p:blipFill>
          <a:blip r:embed="rId2"/>
          <a:stretch>
            <a:fillRect/>
          </a:stretch>
        </p:blipFill>
        <p:spPr>
          <a:xfrm>
            <a:off x="2031791" y="123825"/>
            <a:ext cx="8128418" cy="2152650"/>
          </a:xfrm>
          <a:prstGeom prst="rect">
            <a:avLst/>
          </a:prstGeom>
        </p:spPr>
      </p:pic>
      <p:sp>
        <p:nvSpPr>
          <p:cNvPr id="3" name="İçerik Yer Tutucusu 2">
            <a:extLst>
              <a:ext uri="{FF2B5EF4-FFF2-40B4-BE49-F238E27FC236}">
                <a16:creationId xmlns:a16="http://schemas.microsoft.com/office/drawing/2014/main" id="{2DD8F6DA-0CAB-4DA2-AFD4-6CA65159051F}"/>
              </a:ext>
            </a:extLst>
          </p:cNvPr>
          <p:cNvSpPr>
            <a:spLocks noGrp="1"/>
          </p:cNvSpPr>
          <p:nvPr>
            <p:ph idx="1"/>
          </p:nvPr>
        </p:nvSpPr>
        <p:spPr>
          <a:xfrm>
            <a:off x="838200" y="2095499"/>
            <a:ext cx="10515600" cy="4524376"/>
          </a:xfrm>
        </p:spPr>
        <p:txBody>
          <a:bodyPr>
            <a:normAutofit fontScale="62500" lnSpcReduction="20000"/>
          </a:bodyPr>
          <a:lstStyle/>
          <a:p>
            <a:endParaRPr lang="tr-TR" dirty="0"/>
          </a:p>
          <a:p>
            <a:pPr marL="0" indent="0">
              <a:buNone/>
            </a:pPr>
            <a:endParaRPr lang="tr-TR" dirty="0"/>
          </a:p>
          <a:p>
            <a:r>
              <a:rPr lang="en-US" dirty="0"/>
              <a:t>The data-driven economy stimulates research and innovation on data, and increases business opportunities and availability of knowledge and capital across Europe</a:t>
            </a:r>
            <a:r>
              <a:rPr lang="en-US" b="1" dirty="0">
                <a:solidFill>
                  <a:srgbClr val="FF0000"/>
                </a:solidFill>
              </a:rPr>
              <a:t>. The </a:t>
            </a:r>
            <a:r>
              <a:rPr lang="en-US" b="1" u="sng" dirty="0">
                <a:solidFill>
                  <a:srgbClr val="FF0000"/>
                </a:solidFill>
                <a:hlinkClick r:id="rId3">
                  <a:extLst>
                    <a:ext uri="{A12FA001-AC4F-418D-AE19-62706E023703}">
                      <ahyp:hlinkClr xmlns:ahyp="http://schemas.microsoft.com/office/drawing/2018/hyperlinkcolor" val="tx"/>
                    </a:ext>
                  </a:extLst>
                </a:hlinkClick>
              </a:rPr>
              <a:t>value of the EU data economy</a:t>
            </a:r>
            <a:r>
              <a:rPr lang="en-US" b="1" dirty="0">
                <a:solidFill>
                  <a:srgbClr val="FF0000"/>
                </a:solidFill>
              </a:rPr>
              <a:t> was more than €285 billion in 2015</a:t>
            </a:r>
            <a:r>
              <a:rPr lang="en-US" dirty="0"/>
              <a:t>, representing over 1.94 % of the EU GDP. </a:t>
            </a:r>
            <a:endParaRPr lang="tr-TR" dirty="0"/>
          </a:p>
          <a:p>
            <a:r>
              <a:rPr lang="en-US" b="1" u="sng" dirty="0">
                <a:solidFill>
                  <a:srgbClr val="FF0000"/>
                </a:solidFill>
              </a:rPr>
              <a:t>If </a:t>
            </a:r>
            <a:r>
              <a:rPr lang="en-US" b="1" u="sng" dirty="0" err="1">
                <a:solidFill>
                  <a:srgbClr val="FF0000"/>
                </a:solidFill>
              </a:rPr>
              <a:t>favourable</a:t>
            </a:r>
            <a:r>
              <a:rPr lang="en-US" b="1" u="sng" dirty="0">
                <a:solidFill>
                  <a:srgbClr val="FF0000"/>
                </a:solidFill>
              </a:rPr>
              <a:t> policy and legislative conditions are put in place in time and investments in ICT are encouraged, the value of the European data economy may increase to €739 billion by 2020</a:t>
            </a:r>
            <a:r>
              <a:rPr lang="en-US" dirty="0"/>
              <a:t>, representing 4 % of the overall EU GDP.</a:t>
            </a:r>
          </a:p>
          <a:p>
            <a:r>
              <a:rPr lang="en-US" dirty="0"/>
              <a:t>The European Commission adopted the </a:t>
            </a:r>
            <a:r>
              <a:rPr lang="en-US" u="sng" dirty="0">
                <a:hlinkClick r:id="rId4"/>
              </a:rPr>
              <a:t>Communication ‘Towards a common European data space’</a:t>
            </a:r>
            <a:r>
              <a:rPr lang="en-US" dirty="0"/>
              <a:t> on 25 April 2018.</a:t>
            </a:r>
            <a:endParaRPr lang="tr-TR" dirty="0"/>
          </a:p>
          <a:p>
            <a:r>
              <a:rPr lang="en-US" dirty="0"/>
              <a:t>A </a:t>
            </a:r>
            <a:r>
              <a:rPr lang="en-US" u="sng" dirty="0">
                <a:hlinkClick r:id="rId5"/>
              </a:rPr>
              <a:t>proposal for a review of the Directive</a:t>
            </a:r>
            <a:r>
              <a:rPr lang="en-US" dirty="0"/>
              <a:t> on the re-use of public sector information (</a:t>
            </a:r>
            <a:r>
              <a:rPr lang="en-US" u="sng" dirty="0">
                <a:hlinkClick r:id="rId6"/>
              </a:rPr>
              <a:t>PSI Directive</a:t>
            </a:r>
            <a:r>
              <a:rPr lang="en-US" dirty="0"/>
              <a:t>);</a:t>
            </a:r>
          </a:p>
          <a:p>
            <a:r>
              <a:rPr lang="en-US" dirty="0"/>
              <a:t>An</a:t>
            </a:r>
            <a:r>
              <a:rPr lang="en-US" u="sng" dirty="0">
                <a:hlinkClick r:id="rId7"/>
              </a:rPr>
              <a:t> update of the 2012 Recommendation</a:t>
            </a:r>
            <a:r>
              <a:rPr lang="en-US" dirty="0"/>
              <a:t> on access to and preservation of scientific information; and</a:t>
            </a:r>
          </a:p>
          <a:p>
            <a:r>
              <a:rPr lang="en-US" u="sng" dirty="0">
                <a:hlinkClick r:id="rId8"/>
              </a:rPr>
              <a:t>Guidance on sharing private sector data</a:t>
            </a:r>
            <a:r>
              <a:rPr lang="en-US" dirty="0"/>
              <a:t> in B2B and B2G contexts.</a:t>
            </a:r>
          </a:p>
          <a:p>
            <a:r>
              <a:rPr lang="en-US" b="1" u="sng" dirty="0">
                <a:solidFill>
                  <a:srgbClr val="FF0000"/>
                </a:solidFill>
              </a:rPr>
              <a:t>All processing of data has to be done in full respect of the data protection rules (GDPR and </a:t>
            </a:r>
            <a:r>
              <a:rPr lang="en-US" b="1" u="sng" dirty="0" err="1">
                <a:solidFill>
                  <a:srgbClr val="FF0000"/>
                </a:solidFill>
                <a:hlinkClick r:id="rId9">
                  <a:extLst>
                    <a:ext uri="{A12FA001-AC4F-418D-AE19-62706E023703}">
                      <ahyp:hlinkClr xmlns:ahyp="http://schemas.microsoft.com/office/drawing/2018/hyperlinkcolor" val="tx"/>
                    </a:ext>
                  </a:extLst>
                </a:hlinkClick>
              </a:rPr>
              <a:t>ePrivacy</a:t>
            </a:r>
            <a:r>
              <a:rPr lang="en-US" b="1" u="sng" dirty="0">
                <a:solidFill>
                  <a:srgbClr val="FF0000"/>
                </a:solidFill>
                <a:hlinkClick r:id="rId9">
                  <a:extLst>
                    <a:ext uri="{A12FA001-AC4F-418D-AE19-62706E023703}">
                      <ahyp:hlinkClr xmlns:ahyp="http://schemas.microsoft.com/office/drawing/2018/hyperlinkcolor" val="tx"/>
                    </a:ext>
                  </a:extLst>
                </a:hlinkClick>
              </a:rPr>
              <a:t> legislation</a:t>
            </a:r>
            <a:r>
              <a:rPr lang="en-US" b="1" u="sng" dirty="0">
                <a:solidFill>
                  <a:srgbClr val="FF0000"/>
                </a:solidFill>
              </a:rPr>
              <a:t>), which provide a solid framework for digital trust — a precondition for the sustainable development of the data economy</a:t>
            </a:r>
            <a:endParaRPr lang="tr-TR" b="1" u="sng" dirty="0">
              <a:solidFill>
                <a:srgbClr val="FF0000"/>
              </a:solidFill>
            </a:endParaRPr>
          </a:p>
          <a:p>
            <a:endParaRPr lang="tr-TR" dirty="0"/>
          </a:p>
        </p:txBody>
      </p:sp>
    </p:spTree>
    <p:extLst>
      <p:ext uri="{BB962C8B-B14F-4D97-AF65-F5344CB8AC3E}">
        <p14:creationId xmlns:p14="http://schemas.microsoft.com/office/powerpoint/2010/main" val="2130718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EE6DA60-F566-4CDB-840C-E74262051473}"/>
              </a:ext>
            </a:extLst>
          </p:cNvPr>
          <p:cNvSpPr>
            <a:spLocks noGrp="1"/>
          </p:cNvSpPr>
          <p:nvPr>
            <p:ph type="title"/>
          </p:nvPr>
        </p:nvSpPr>
        <p:spPr>
          <a:xfrm>
            <a:off x="838200" y="365125"/>
            <a:ext cx="10515600" cy="2235200"/>
          </a:xfrm>
        </p:spPr>
        <p:txBody>
          <a:bodyPr>
            <a:normAutofit fontScale="90000"/>
          </a:bodyPr>
          <a:lstStyle/>
          <a:p>
            <a:br>
              <a:rPr lang="tr-TR" b="1" dirty="0"/>
            </a:br>
            <a:br>
              <a:rPr lang="tr-TR" b="1" dirty="0"/>
            </a:br>
            <a:br>
              <a:rPr lang="tr-TR" b="1" dirty="0"/>
            </a:br>
            <a:r>
              <a:rPr lang="en-US" b="1" dirty="0"/>
              <a:t>The new Brazilian General Data Protection Law </a:t>
            </a:r>
            <a:br>
              <a:rPr lang="en-US" b="1" dirty="0"/>
            </a:br>
            <a:endParaRPr lang="tr-TR" dirty="0"/>
          </a:p>
        </p:txBody>
      </p:sp>
      <p:sp>
        <p:nvSpPr>
          <p:cNvPr id="3" name="İçerik Yer Tutucusu 2">
            <a:extLst>
              <a:ext uri="{FF2B5EF4-FFF2-40B4-BE49-F238E27FC236}">
                <a16:creationId xmlns:a16="http://schemas.microsoft.com/office/drawing/2014/main" id="{FDC1E8D1-7486-46C9-AB07-A63C5FA6665E}"/>
              </a:ext>
            </a:extLst>
          </p:cNvPr>
          <p:cNvSpPr>
            <a:spLocks noGrp="1"/>
          </p:cNvSpPr>
          <p:nvPr>
            <p:ph idx="1"/>
          </p:nvPr>
        </p:nvSpPr>
        <p:spPr/>
        <p:txBody>
          <a:bodyPr/>
          <a:lstStyle/>
          <a:p>
            <a:endParaRPr lang="tr-TR" b="1" dirty="0"/>
          </a:p>
          <a:p>
            <a:endParaRPr lang="tr-TR" b="1" dirty="0"/>
          </a:p>
          <a:p>
            <a:endParaRPr lang="tr-TR" b="1" dirty="0"/>
          </a:p>
          <a:p>
            <a:r>
              <a:rPr lang="en-US" b="1" dirty="0"/>
              <a:t>August 14, 2018</a:t>
            </a:r>
            <a:r>
              <a:rPr lang="en-US" dirty="0"/>
              <a:t>, Brazil approved the </a:t>
            </a:r>
            <a:r>
              <a:rPr lang="en-US" dirty="0">
                <a:hlinkClick r:id="rId2"/>
              </a:rPr>
              <a:t>General Data Protection Law</a:t>
            </a:r>
            <a:r>
              <a:rPr lang="en-US" dirty="0"/>
              <a:t>. The </a:t>
            </a:r>
            <a:r>
              <a:rPr lang="en-US" b="1" dirty="0"/>
              <a:t>law</a:t>
            </a:r>
            <a:r>
              <a:rPr lang="en-US" dirty="0"/>
              <a:t> goes into effect 18 months after signing, giving companies until 2020 to bring their data processing practices into compliance.</a:t>
            </a:r>
            <a:endParaRPr lang="tr-TR" dirty="0"/>
          </a:p>
          <a:p>
            <a:r>
              <a:rPr lang="tr-TR" dirty="0" err="1"/>
              <a:t>The</a:t>
            </a:r>
            <a:r>
              <a:rPr lang="tr-TR" dirty="0"/>
              <a:t> </a:t>
            </a:r>
            <a:r>
              <a:rPr lang="tr-TR" dirty="0" err="1"/>
              <a:t>Law</a:t>
            </a:r>
            <a:r>
              <a:rPr lang="tr-TR" dirty="0"/>
              <a:t> </a:t>
            </a:r>
            <a:r>
              <a:rPr lang="tr-TR" dirty="0" err="1"/>
              <a:t>follows</a:t>
            </a:r>
            <a:r>
              <a:rPr lang="tr-TR" dirty="0"/>
              <a:t> GDPR </a:t>
            </a:r>
            <a:r>
              <a:rPr lang="tr-TR" dirty="0" err="1"/>
              <a:t>provisions</a:t>
            </a:r>
            <a:r>
              <a:rPr lang="tr-TR" dirty="0"/>
              <a:t>. </a:t>
            </a:r>
          </a:p>
        </p:txBody>
      </p:sp>
      <p:pic>
        <p:nvPicPr>
          <p:cNvPr id="6146" name="Picture 2" descr="brazil flag ile ilgili gÃ¶rsel sonucu">
            <a:extLst>
              <a:ext uri="{FF2B5EF4-FFF2-40B4-BE49-F238E27FC236}">
                <a16:creationId xmlns:a16="http://schemas.microsoft.com/office/drawing/2014/main" id="{A3398D8E-CFBD-433D-BFDB-65A696A6FB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1717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6685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885</TotalTime>
  <Words>4063</Words>
  <Application>Microsoft Office PowerPoint</Application>
  <PresentationFormat>Geniş ekran</PresentationFormat>
  <Paragraphs>306</Paragraphs>
  <Slides>76</Slides>
  <Notes>5</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76</vt:i4>
      </vt:variant>
    </vt:vector>
  </HeadingPairs>
  <TitlesOfParts>
    <vt:vector size="81" baseType="lpstr">
      <vt:lpstr>Arial</vt:lpstr>
      <vt:lpstr>Calibri</vt:lpstr>
      <vt:lpstr>Calibri Light</vt:lpstr>
      <vt:lpstr>Guardian Text Sans Web</vt:lpstr>
      <vt:lpstr>Office Theme</vt:lpstr>
      <vt:lpstr>          Kişisel Verileri Koruma Sempozyumu 10 Aralık 2018, İstanbul</vt:lpstr>
      <vt:lpstr>PowerPoint Sunusu</vt:lpstr>
      <vt:lpstr>A brief history of the General Data Protection Regulation (May 25, 2018)</vt:lpstr>
      <vt:lpstr>Data Protection Laws -1- </vt:lpstr>
      <vt:lpstr>Data Protection Laws -2-</vt:lpstr>
      <vt:lpstr>Data Protection Laws -3- </vt:lpstr>
      <vt:lpstr>PowerPoint Sunusu</vt:lpstr>
      <vt:lpstr>PowerPoint Sunusu</vt:lpstr>
      <vt:lpstr>   The new Brazilian General Data Protection Law  </vt:lpstr>
      <vt:lpstr>    Uganda’s New Data Protection Law</vt:lpstr>
      <vt:lpstr>  Japan’s Adequacy Decision Journey -1-</vt:lpstr>
      <vt:lpstr>   Japan’s Adequacy Decision Journey -2-</vt:lpstr>
      <vt:lpstr>  Japan’s Adequacy Decision Journey -3-</vt:lpstr>
      <vt:lpstr>PowerPoint Sunusu</vt:lpstr>
      <vt:lpstr>     BREXIT</vt:lpstr>
      <vt:lpstr>US Sector Specific and State Level Data Protection&amp;Privacy Laws&amp;Standards</vt:lpstr>
      <vt:lpstr>More than 200 companies call for US privacy law</vt:lpstr>
      <vt:lpstr>Big Data</vt:lpstr>
      <vt:lpstr>Some of the Distinctive Aspects of Big Data Analytics </vt:lpstr>
      <vt:lpstr>How do Big Data Practices Conflict with the Current EU Data Protection Regime? </vt:lpstr>
      <vt:lpstr>PowerPoint Sunusu</vt:lpstr>
      <vt:lpstr>PowerPoint Sunusu</vt:lpstr>
      <vt:lpstr>Data Protection Implications </vt:lpstr>
      <vt:lpstr>Big Data&amp;Data Quality</vt:lpstr>
      <vt:lpstr>Algoritmic Accountability</vt:lpstr>
      <vt:lpstr>Algorithmic Transparency/Accountability and TRUST</vt:lpstr>
      <vt:lpstr>AI and Ethics</vt:lpstr>
      <vt:lpstr>Declaration Of Cooperation On Artificial Intelligence</vt:lpstr>
      <vt:lpstr> The European AI Alliance: High-Level Expert Group</vt:lpstr>
      <vt:lpstr>Algoritmic Judge</vt:lpstr>
      <vt:lpstr>It’s not enough for AI to be “ethical”; it must also be “rights respecting” </vt:lpstr>
      <vt:lpstr>PowerPoint Sunusu</vt:lpstr>
      <vt:lpstr>PowerPoint Sunusu</vt:lpstr>
      <vt:lpstr>The CEPEJ has identified the following core principles to be respected in the field of AI and justice:</vt:lpstr>
      <vt:lpstr>Ethical guidelines: Japan Society for AI (2017) </vt:lpstr>
      <vt:lpstr>Autonomous Vehicles</vt:lpstr>
      <vt:lpstr>Understanding Media and Information Quality in an Age of Artificial Intelligence, Automation, Algorithms and Machine Learning </vt:lpstr>
      <vt:lpstr>PowerPoint Sunusu</vt:lpstr>
      <vt:lpstr>Facebook fined for data breaches in Cambridge Analytica scandal Firm fined £500,000 for lack of transparency and failing to protect users’ information </vt:lpstr>
      <vt:lpstr>Italian regulator fines Facebook £8.9m for misleading users </vt:lpstr>
      <vt:lpstr>New Documents Show That Facebook Has Never Deserved Your Trust </vt:lpstr>
      <vt:lpstr>PowerPoint Sunusu</vt:lpstr>
      <vt:lpstr>PowerPoint Sunusu</vt:lpstr>
      <vt:lpstr>PowerPoint Sunusu</vt:lpstr>
      <vt:lpstr>The Future of Technology Law: Three Levels of Impact Assessment and Democracy, Rule of Law and Human Rights by Design in AI </vt:lpstr>
      <vt:lpstr>Saudi Arabia grants citizenship to robot Sophia </vt:lpstr>
      <vt:lpstr>Inside Japan’s first robot-staffed hotel </vt:lpstr>
      <vt:lpstr>PowerPoint Sunusu</vt:lpstr>
      <vt:lpstr>Ray Kurzweil on what the future holds next </vt:lpstr>
      <vt:lpstr>PowerPoint Sunusu</vt:lpstr>
      <vt:lpstr>PowerPoint Sunusu</vt:lpstr>
      <vt:lpstr>PowerPoint Sunusu</vt:lpstr>
      <vt:lpstr>PowerPoint Sunusu</vt:lpstr>
      <vt:lpstr>Social Credit System in China: Orwellian Future or Economic Knowhow? </vt:lpstr>
      <vt:lpstr>PowerPoint Sunusu</vt:lpstr>
      <vt:lpstr>PowerPoint Sunusu</vt:lpstr>
      <vt:lpstr>Important Data Breaches in 2018</vt:lpstr>
      <vt:lpstr>  Yahoo 3 million users impacted Date disclosed: A separate data breach, occurring earlier around August 2013, was reported in December 2016. Initially believed to have affected over 1 billion user accounts, Yahoo! later affirmed in October 2017 that all 3 billion of its user accounts were impacted.</vt:lpstr>
      <vt:lpstr>Saks, Lord &amp; Taylor 5 million records breached Date disclosed: April 3, 2018 </vt:lpstr>
      <vt:lpstr> Pumpup 6 million records breached Date disclosed: May 31, 2018 </vt:lpstr>
      <vt:lpstr>Sacramento Bee 19.5 million records breached Date disclosed: June 7, 2018 </vt:lpstr>
      <vt:lpstr>Ticketfly 27 million records breached Date disclosed: June 7, 2018 </vt:lpstr>
      <vt:lpstr>Panera  37 million records breached Date disclosed: April 2, 2018 </vt:lpstr>
      <vt:lpstr>Facebook At least 87 million records breached (though likely many more) Date disclosed: March 17, 2018  </vt:lpstr>
      <vt:lpstr>MyHeritage 92 million records breached Date disclosed: June 4, 2018  </vt:lpstr>
      <vt:lpstr>Quora 100 million account breached Date disclosed: 4 December, 2018</vt:lpstr>
      <vt:lpstr> Under Armour 150 million records breached Date disclosed: May 25, 2018 </vt:lpstr>
      <vt:lpstr>Exactis 340 million records breached Date disclosed: June 26, 2018 </vt:lpstr>
      <vt:lpstr> Aadhaar 1.1 billion records breached Date disclosed: January 3, 2018 </vt:lpstr>
      <vt:lpstr>Cathay Pacific 9.4. million affected Date disclosed: October 25, 2018 </vt:lpstr>
      <vt:lpstr>Marriott 500 million affected Date disclosed: 30 November, 2018 </vt:lpstr>
      <vt:lpstr>PowerPoint Sunusu</vt:lpstr>
      <vt:lpstr>PowerPoint Sunusu</vt:lpstr>
      <vt:lpstr>PowerPoint Sunusu</vt:lpstr>
      <vt:lpstr>     2019 AGENDA</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Leyla Keser</cp:lastModifiedBy>
  <cp:revision>236</cp:revision>
  <dcterms:created xsi:type="dcterms:W3CDTF">2018-11-28T21:52:29Z</dcterms:created>
  <dcterms:modified xsi:type="dcterms:W3CDTF">2018-12-09T17:56:08Z</dcterms:modified>
</cp:coreProperties>
</file>